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593" r:id="rId6"/>
    <p:sldId id="564" r:id="rId7"/>
    <p:sldId id="594" r:id="rId8"/>
    <p:sldId id="622" r:id="rId9"/>
    <p:sldId id="623" r:id="rId10"/>
    <p:sldId id="595" r:id="rId11"/>
    <p:sldId id="596" r:id="rId12"/>
    <p:sldId id="597" r:id="rId13"/>
    <p:sldId id="601" r:id="rId14"/>
    <p:sldId id="602" r:id="rId15"/>
    <p:sldId id="598" r:id="rId16"/>
    <p:sldId id="603" r:id="rId17"/>
    <p:sldId id="604" r:id="rId18"/>
    <p:sldId id="608" r:id="rId19"/>
    <p:sldId id="605" r:id="rId20"/>
    <p:sldId id="606" r:id="rId21"/>
    <p:sldId id="624" r:id="rId22"/>
    <p:sldId id="610" r:id="rId23"/>
    <p:sldId id="625" r:id="rId24"/>
    <p:sldId id="607" r:id="rId25"/>
    <p:sldId id="611" r:id="rId26"/>
    <p:sldId id="612" r:id="rId27"/>
    <p:sldId id="615" r:id="rId28"/>
    <p:sldId id="614" r:id="rId29"/>
    <p:sldId id="618" r:id="rId30"/>
    <p:sldId id="619" r:id="rId31"/>
    <p:sldId id="616" r:id="rId32"/>
    <p:sldId id="621" r:id="rId33"/>
    <p:sldId id="617" r:id="rId34"/>
    <p:sldId id="571" r:id="rId35"/>
    <p:sldId id="516" r:id="rId36"/>
  </p:sldIdLst>
  <p:sldSz cx="12192000" cy="6858000"/>
  <p:notesSz cx="10234613" cy="7104063"/>
  <p:embeddedFontLst>
    <p:embeddedFont>
      <p:font typeface="Cambria Math" panose="02040503050406030204" pitchFamily="18" charset="0"/>
      <p:regular r:id="rId39"/>
    </p:embeddedFont>
    <p:embeddedFont>
      <p:font typeface="KoPub돋움체_Pro Medium" panose="00000600000000000000" pitchFamily="50" charset="-127"/>
      <p:regular r:id="rId40"/>
    </p:embeddedFont>
    <p:embeddedFont>
      <p:font typeface="Noto Sans" panose="020B0502040504020204" pitchFamily="34" charset="0"/>
      <p:regular r:id="rId41"/>
      <p:bold r:id="rId42"/>
      <p:italic r:id="rId43"/>
      <p:boldItalic r:id="rId44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D"/>
    <a:srgbClr val="B6B2B2"/>
    <a:srgbClr val="AFABAB"/>
    <a:srgbClr val="FFFFFF"/>
    <a:srgbClr val="000000"/>
    <a:srgbClr val="2E75B6"/>
    <a:srgbClr val="E4E4E4"/>
    <a:srgbClr val="EE853E"/>
    <a:srgbClr val="EE5AD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0" autoAdjust="0"/>
    <p:restoredTop sz="73294" autoAdjust="0"/>
  </p:normalViewPr>
  <p:slideViewPr>
    <p:cSldViewPr snapToGrid="0" snapToObjects="1">
      <p:cViewPr varScale="1">
        <p:scale>
          <a:sx n="83" d="100"/>
          <a:sy n="83" d="100"/>
        </p:scale>
        <p:origin x="197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2021-10-07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2021-10-07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goodmorning</a:t>
            </a:r>
            <a:r>
              <a:rPr lang="en-US" altLang="ko-KR" dirty="0"/>
              <a:t>, everyone.</a:t>
            </a:r>
          </a:p>
          <a:p>
            <a:endParaRPr lang="en-US" altLang="ko-KR" dirty="0"/>
          </a:p>
          <a:p>
            <a:r>
              <a:rPr lang="en-US" altLang="ko-KR" dirty="0"/>
              <a:t>I will present the paper, titled “A New Image Quality Metric for Image Auto-Denoising”.</a:t>
            </a:r>
          </a:p>
          <a:p>
            <a:r>
              <a:rPr lang="en-US" altLang="ko-KR" dirty="0"/>
              <a:t>It was published on ICCV in two thousand thirteen.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This is the definition about SSIM.</a:t>
            </a:r>
          </a:p>
          <a:p>
            <a:r>
              <a:rPr lang="en-US" altLang="ko-KR" sz="1400" dirty="0"/>
              <a:t>First we calculate the luminance. In SSIM the luminance is estimated as the mean intensity of entire pixels.</a:t>
            </a:r>
          </a:p>
          <a:p>
            <a:r>
              <a:rPr lang="en-US" altLang="ko-KR" sz="1400" dirty="0"/>
              <a:t>So we can compute luminance </a:t>
            </a:r>
            <a:r>
              <a:rPr lang="ko-KR" altLang="en-US" sz="1400" dirty="0"/>
              <a:t>뮤</a:t>
            </a:r>
            <a:r>
              <a:rPr lang="en-US" altLang="ko-KR" sz="1400" dirty="0"/>
              <a:t>x according to this notation.</a:t>
            </a:r>
          </a:p>
          <a:p>
            <a:endParaRPr lang="en-US" altLang="ko-KR" sz="1400" dirty="0"/>
          </a:p>
          <a:p>
            <a:r>
              <a:rPr lang="en-US" altLang="ko-KR" sz="1400" dirty="0"/>
              <a:t>Second we calculate the contrast. In SSIM the contrast is estimated as the standard deviation.</a:t>
            </a:r>
          </a:p>
          <a:p>
            <a:r>
              <a:rPr lang="en-US" altLang="ko-KR" sz="1400" dirty="0"/>
              <a:t>So according to the definition of standard deviation we can compute contrast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Third they define the comparison of luminance and the contrast.</a:t>
            </a:r>
          </a:p>
          <a:p>
            <a:r>
              <a:rPr lang="en-US" altLang="ko-KR" sz="1400" dirty="0"/>
              <a:t>The important thing in this step is that, when the comparison of luminance or contrast of variable </a:t>
            </a:r>
            <a:r>
              <a:rPr lang="en-US" altLang="ko-KR" sz="1400" dirty="0" err="1"/>
              <a:t>x,y</a:t>
            </a:r>
            <a:r>
              <a:rPr lang="en-US" altLang="ko-KR" sz="1400" dirty="0"/>
              <a:t> are same, the comparison value equals one.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26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In next step, they define structure comparison.</a:t>
            </a:r>
          </a:p>
          <a:p>
            <a:r>
              <a:rPr lang="en-US" altLang="ko-KR" sz="1400" dirty="0"/>
              <a:t>The structure is normalized by its own standard deviation and luminance.</a:t>
            </a:r>
          </a:p>
          <a:p>
            <a:r>
              <a:rPr lang="en-US" altLang="ko-KR" sz="1400" dirty="0"/>
              <a:t>And they define structure comparison of two variable </a:t>
            </a:r>
            <a:r>
              <a:rPr lang="en-US" altLang="ko-KR" sz="1400" dirty="0" err="1"/>
              <a:t>x,y</a:t>
            </a:r>
            <a:r>
              <a:rPr lang="en-US" altLang="ko-KR" sz="1400" dirty="0"/>
              <a:t> as the correlation between variable x and y .</a:t>
            </a:r>
          </a:p>
          <a:p>
            <a:r>
              <a:rPr lang="en-US" altLang="ko-KR" sz="1400" dirty="0"/>
              <a:t>So we can get structure comparison function according to correlation coefficient between variable x and y</a:t>
            </a:r>
          </a:p>
          <a:p>
            <a:endParaRPr lang="en-US" altLang="ko-KR" sz="1400" dirty="0"/>
          </a:p>
          <a:p>
            <a:r>
              <a:rPr lang="en-US" altLang="ko-KR" sz="1400" dirty="0"/>
              <a:t>Finally we can combine those three terms of luminance, contrast, structure comparison.</a:t>
            </a:r>
          </a:p>
          <a:p>
            <a:r>
              <a:rPr lang="en-US" altLang="ko-KR" sz="1400" dirty="0"/>
              <a:t>To summarize the formulation, we can get this SSIM function, and now we can evaluate image using luminance, contrast and structure.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191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Until now, I introduced the full-reference </a:t>
            </a:r>
            <a:r>
              <a:rPr lang="en-US" altLang="ko-KR" sz="1400" dirty="0" err="1"/>
              <a:t>iqa</a:t>
            </a:r>
            <a:r>
              <a:rPr lang="en-US" altLang="ko-KR" sz="1400" dirty="0"/>
              <a:t> metrics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 Reduced reference IQA metrics utilize only partial information of the reference image in terms of features</a:t>
            </a:r>
          </a:p>
          <a:p>
            <a:r>
              <a:rPr lang="en-US" altLang="ko-KR" sz="1400" dirty="0"/>
              <a:t>These features are extracted using certain models and compared to those extracted from some specific representation of the distorted images</a:t>
            </a:r>
          </a:p>
          <a:p>
            <a:endParaRPr lang="en-US" altLang="ko-KR" sz="1400" dirty="0"/>
          </a:p>
          <a:p>
            <a:r>
              <a:rPr lang="en-US" altLang="ko-KR" sz="1400" dirty="0"/>
              <a:t>And lastly, in this paper, authors introduce the q-metric as an example of No-reference IQA metrics</a:t>
            </a:r>
          </a:p>
          <a:p>
            <a:r>
              <a:rPr lang="en-US" altLang="ko-KR" sz="1400" dirty="0"/>
              <a:t>The performance of this metric is compared with proposed metric</a:t>
            </a:r>
          </a:p>
          <a:p>
            <a:r>
              <a:rPr lang="en-US" altLang="ko-KR" sz="1400" dirty="0"/>
              <a:t>In the q-metric, they divide the whole image to the n by n patches.</a:t>
            </a:r>
          </a:p>
          <a:p>
            <a:r>
              <a:rPr lang="en-US" altLang="ko-KR" sz="1400" dirty="0"/>
              <a:t>For each patch, local coherence is calculated to extract a patch with a strong structure above a specific threshold.</a:t>
            </a:r>
          </a:p>
          <a:p>
            <a:r>
              <a:rPr lang="en-US" altLang="ko-KR" sz="1400" dirty="0"/>
              <a:t>And they compute the score at extracted patches, and the average of extracted patches is the IQR value.</a:t>
            </a:r>
          </a:p>
          <a:p>
            <a:r>
              <a:rPr lang="en-US" altLang="ko-KR" sz="1400" dirty="0"/>
              <a:t>The detailed formula is introduced in this reference.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각 </a:t>
            </a:r>
            <a:r>
              <a:rPr lang="en-US" altLang="ko-KR" sz="1400" dirty="0"/>
              <a:t>patch</a:t>
            </a:r>
            <a:r>
              <a:rPr lang="ko-KR" altLang="en-US" sz="1400" dirty="0"/>
              <a:t>에 대하여  </a:t>
            </a:r>
            <a:r>
              <a:rPr lang="en-US" altLang="ko-KR" sz="1400" dirty="0"/>
              <a:t>local coherence 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계산하여 특정 </a:t>
            </a:r>
            <a:r>
              <a:rPr lang="en-US" altLang="ko-KR" sz="1400" dirty="0"/>
              <a:t>threshold </a:t>
            </a:r>
            <a:r>
              <a:rPr lang="ko-KR" altLang="en-US" sz="1400" dirty="0"/>
              <a:t>이상의 </a:t>
            </a:r>
            <a:r>
              <a:rPr lang="en-US" altLang="ko-KR" sz="1400" dirty="0"/>
              <a:t>strong structure  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가진 </a:t>
            </a:r>
            <a:r>
              <a:rPr lang="en-US" altLang="ko-KR" sz="1400" dirty="0"/>
              <a:t>patch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추출함 </a:t>
            </a:r>
            <a:r>
              <a:rPr lang="en-US" altLang="ko-KR" sz="1400" dirty="0"/>
              <a:t>(</a:t>
            </a:r>
            <a:r>
              <a:rPr lang="ko-KR" altLang="en-US" sz="1400" dirty="0"/>
              <a:t>대부분 추출되는 </a:t>
            </a:r>
            <a:r>
              <a:rPr lang="en-US" altLang="ko-KR" sz="1400" dirty="0"/>
              <a:t>patch</a:t>
            </a:r>
            <a:r>
              <a:rPr lang="ko-KR" altLang="en-US" sz="1400" dirty="0"/>
              <a:t>는 </a:t>
            </a:r>
            <a:r>
              <a:rPr lang="en-US" altLang="ko-KR" sz="1400" dirty="0"/>
              <a:t>noise</a:t>
            </a:r>
            <a:r>
              <a:rPr lang="ko-KR" altLang="en-US" sz="1400" dirty="0"/>
              <a:t>가 적은 </a:t>
            </a:r>
            <a:r>
              <a:rPr lang="en-US" altLang="ko-KR" sz="1400" dirty="0"/>
              <a:t>strong structure</a:t>
            </a:r>
            <a:r>
              <a:rPr lang="ko-KR" altLang="en-US" sz="1400" dirty="0"/>
              <a:t>부분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Patch</a:t>
            </a:r>
            <a:r>
              <a:rPr lang="ko-KR" altLang="en-US" sz="1400" dirty="0"/>
              <a:t>의 </a:t>
            </a:r>
            <a:r>
              <a:rPr lang="en-US" altLang="ko-KR" sz="1400" dirty="0"/>
              <a:t>component</a:t>
            </a:r>
            <a:r>
              <a:rPr lang="ko-KR" altLang="en-US" sz="1400" dirty="0"/>
              <a:t>들로 공분산 행렬을 만들고 </a:t>
            </a:r>
            <a:r>
              <a:rPr lang="en-US" altLang="ko-KR" sz="1400" dirty="0"/>
              <a:t>eigen value</a:t>
            </a:r>
            <a:r>
              <a:rPr lang="ko-KR" altLang="en-US" sz="1400" dirty="0"/>
              <a:t>차이를 이용해 값을 계산</a:t>
            </a:r>
            <a:endParaRPr lang="en-US" altLang="ko-KR" sz="1400" dirty="0"/>
          </a:p>
          <a:p>
            <a:r>
              <a:rPr lang="ko-KR" altLang="en-US" sz="1400" dirty="0"/>
              <a:t>노이즈가 적을수록 </a:t>
            </a:r>
            <a:r>
              <a:rPr lang="en-US" altLang="ko-KR" sz="1400" dirty="0"/>
              <a:t>patch</a:t>
            </a:r>
            <a:r>
              <a:rPr lang="ko-KR" altLang="en-US" sz="1400" dirty="0"/>
              <a:t>의 </a:t>
            </a:r>
            <a:r>
              <a:rPr lang="en-US" altLang="ko-KR" sz="1400" dirty="0"/>
              <a:t>eigen value</a:t>
            </a:r>
            <a:r>
              <a:rPr lang="ko-KR" altLang="en-US" sz="1400" dirty="0"/>
              <a:t>의 차이가 커지며</a:t>
            </a:r>
            <a:r>
              <a:rPr lang="en-US" altLang="ko-KR" sz="1400" dirty="0"/>
              <a:t>, </a:t>
            </a:r>
            <a:r>
              <a:rPr lang="ko-KR" altLang="en-US" sz="1400" dirty="0"/>
              <a:t>이 </a:t>
            </a:r>
            <a:r>
              <a:rPr lang="en-US" altLang="ko-KR" sz="1400" dirty="0"/>
              <a:t>patch</a:t>
            </a:r>
            <a:r>
              <a:rPr lang="ko-KR" altLang="en-US" sz="1400" dirty="0"/>
              <a:t>는 </a:t>
            </a:r>
            <a:r>
              <a:rPr lang="en-US" altLang="ko-KR" sz="1400" dirty="0"/>
              <a:t>eigen value</a:t>
            </a:r>
            <a:r>
              <a:rPr lang="ko-KR" altLang="en-US" sz="1400" dirty="0"/>
              <a:t>의 차이가 큰 지역을 추출한 것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021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in the q-metric they extract some important patches and evaluate how noisy and structure preserved.</a:t>
            </a:r>
          </a:p>
          <a:p>
            <a:r>
              <a:rPr lang="en-US" altLang="ko-KR" sz="1400" dirty="0"/>
              <a:t>Unlike q-metric the proposed metric is implemented in the entire pixels, and has less computational complexity.</a:t>
            </a:r>
          </a:p>
          <a:p>
            <a:r>
              <a:rPr lang="en-US" altLang="ko-KR" sz="1400" dirty="0"/>
              <a:t>So the proposed metric is more robust and accurate.</a:t>
            </a:r>
          </a:p>
          <a:p>
            <a:endParaRPr lang="en-US" altLang="ko-KR" sz="1400" dirty="0"/>
          </a:p>
          <a:p>
            <a:r>
              <a:rPr lang="en-US" altLang="ko-KR" sz="1400" dirty="0"/>
              <a:t>Now I introduce about the proposed metric.</a:t>
            </a:r>
          </a:p>
          <a:p>
            <a:r>
              <a:rPr lang="en-US" altLang="ko-KR" sz="1400" dirty="0"/>
              <a:t>In denoising algorithm, a good parameter setting is important to make a proper balance between preserving structure and reduction of the noise.</a:t>
            </a:r>
          </a:p>
          <a:p>
            <a:r>
              <a:rPr lang="en-US" altLang="ko-KR" sz="1400" dirty="0"/>
              <a:t>If denoising algorithm preserve too many structural details, the denoising effect may be insufficient.</a:t>
            </a:r>
          </a:p>
          <a:p>
            <a:r>
              <a:rPr lang="en-US" altLang="ko-KR" sz="1400" dirty="0"/>
              <a:t>Conversely if denoising algorithm remove too much noise, the structural details may be loss.</a:t>
            </a:r>
          </a:p>
          <a:p>
            <a:r>
              <a:rPr lang="en-US" altLang="ko-KR" sz="1400" dirty="0"/>
              <a:t>So proposed metric find the optimized parameter maximizing both of two component.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in proposed metric we will measure the noise reduction map N and structure preservation map P.</a:t>
            </a:r>
          </a:p>
          <a:p>
            <a:r>
              <a:rPr lang="en-US" altLang="ko-KR" sz="1400" dirty="0"/>
              <a:t>Both of those measurements are computed by using the similarity comparison from the SSIM.</a:t>
            </a:r>
          </a:p>
          <a:p>
            <a:r>
              <a:rPr lang="en-US" altLang="ko-KR" sz="1400" dirty="0"/>
              <a:t>But when we use SSIM, we need reference image, but the proposed metric don’t use reference image.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318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This is the overview algorithm about the proposed metric.</a:t>
            </a:r>
          </a:p>
          <a:p>
            <a:r>
              <a:rPr lang="en-US" altLang="ko-KR" sz="1400" dirty="0"/>
              <a:t>I is the input noisy image, </a:t>
            </a:r>
            <a:r>
              <a:rPr lang="en-US" altLang="ko-KR" sz="1400" dirty="0" err="1"/>
              <a:t>I^h</a:t>
            </a:r>
            <a:r>
              <a:rPr lang="en-US" altLang="ko-KR" sz="1400" dirty="0"/>
              <a:t> is the denoised image obtained from a denoising algorithm</a:t>
            </a:r>
          </a:p>
          <a:p>
            <a:r>
              <a:rPr lang="en-US" altLang="ko-KR" sz="1400" dirty="0"/>
              <a:t>H is the parameter configuration </a:t>
            </a:r>
            <a:r>
              <a:rPr lang="en-US" altLang="ko-KR" sz="1400" dirty="0" err="1"/>
              <a:t>Mh</a:t>
            </a:r>
            <a:r>
              <a:rPr lang="en-US" altLang="ko-KR" sz="1400" dirty="0"/>
              <a:t> is the MNI obtained with parameter configuration h</a:t>
            </a:r>
          </a:p>
          <a:p>
            <a:r>
              <a:rPr lang="en-US" altLang="ko-KR" sz="1400" dirty="0"/>
              <a:t>Map N and P are local structure similarity map between (I and </a:t>
            </a:r>
            <a:r>
              <a:rPr lang="en-US" altLang="ko-KR" sz="1400" dirty="0" err="1"/>
              <a:t>Mh</a:t>
            </a:r>
            <a:r>
              <a:rPr lang="en-US" altLang="ko-KR" sz="1400" dirty="0"/>
              <a:t>) and (I and </a:t>
            </a:r>
            <a:r>
              <a:rPr lang="en-US" altLang="ko-KR" sz="1400" dirty="0" err="1"/>
              <a:t>Ih</a:t>
            </a:r>
            <a:r>
              <a:rPr lang="en-US" altLang="ko-KR" sz="1400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202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And I explain the pseudocode about algorithm.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At first, we compute the MNI. We have noise image and denoised image, so we can compute the method noise image by calculating difference of I and </a:t>
                </a:r>
                <a:r>
                  <a:rPr lang="en-US" altLang="ko-KR" sz="1400" dirty="0" err="1"/>
                  <a:t>I^h</a:t>
                </a:r>
                <a:endParaRPr lang="en-US" altLang="ko-KR" sz="1400" dirty="0"/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At second &amp; third step, we will compute structure similarity map N and P, using structure similarity function defined based on SSIM.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And the last, we will compute the image quality score e based on linear correlation coefficient of map N and P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So, when we have input noisy image I and denoised image </a:t>
                </a:r>
                <a:r>
                  <a:rPr lang="en-US" altLang="ko-KR" sz="1400" dirty="0" err="1"/>
                  <a:t>I^h</a:t>
                </a:r>
                <a:r>
                  <a:rPr lang="en-US" altLang="ko-KR" sz="1400" dirty="0"/>
                  <a:t>, this algorithm calculate the image quality score e as an output. 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This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is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the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overview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of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proposed metric, and I will explain more details about each steps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sz="1400" dirty="0"/>
                  <a:t>우리는 </a:t>
                </a:r>
                <a:r>
                  <a:rPr lang="en-US" altLang="ko-KR" sz="1400" dirty="0"/>
                  <a:t>noisy image </a:t>
                </a:r>
                <a:r>
                  <a:rPr lang="ko-KR" altLang="en-US" sz="1400" dirty="0"/>
                  <a:t>와 </a:t>
                </a:r>
                <a:r>
                  <a:rPr lang="en-US" altLang="ko-KR" sz="1400" dirty="0"/>
                  <a:t>denoised image</a:t>
                </a:r>
                <a:r>
                  <a:rPr lang="ko-KR" altLang="en-US" sz="1400" dirty="0" err="1"/>
                  <a:t>를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input</a:t>
                </a:r>
                <a:r>
                  <a:rPr lang="ko-KR" altLang="en-US" sz="1400" dirty="0" err="1"/>
                  <a:t>으로</a:t>
                </a:r>
                <a:r>
                  <a:rPr lang="ko-KR" altLang="en-US" sz="1400" dirty="0"/>
                  <a:t> 가지고 있기 때문에 </a:t>
                </a:r>
                <a:r>
                  <a:rPr lang="en-US" altLang="ko-KR" sz="1400" dirty="0"/>
                  <a:t>image</a:t>
                </a:r>
                <a:r>
                  <a:rPr lang="ko-KR" altLang="en-US" sz="1400" dirty="0"/>
                  <a:t>의 차이를 통해 </a:t>
                </a:r>
                <a:r>
                  <a:rPr kumimoji="1" lang="en-US" altLang="ko-Kore-KR" sz="1400" i="0" dirty="0">
                    <a:latin typeface="Cambria Math" panose="02040503050406030204" pitchFamily="18" charset="0"/>
                  </a:rPr>
                  <a:t>𝑀_ℎ</a:t>
                </a:r>
                <a:r>
                  <a:rPr lang="ko-KR" altLang="en-US" sz="1400" dirty="0" err="1"/>
                  <a:t>를</a:t>
                </a:r>
                <a:r>
                  <a:rPr lang="ko-KR" altLang="en-US" sz="1400" dirty="0"/>
                  <a:t> 구할 수 있다</a:t>
                </a:r>
                <a:r>
                  <a:rPr lang="en-US" altLang="ko-KR" sz="1400" dirty="0"/>
                  <a:t>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Noise image</a:t>
                </a:r>
                <a:r>
                  <a:rPr lang="ko-KR" altLang="en-US" sz="1400" dirty="0"/>
                  <a:t>와 </a:t>
                </a:r>
                <a:r>
                  <a:rPr lang="en-US" altLang="ko-KR" sz="1400" dirty="0"/>
                  <a:t>denoised image</a:t>
                </a:r>
                <a:r>
                  <a:rPr lang="ko-KR" altLang="en-US" sz="1400" dirty="0"/>
                  <a:t>의 완전히 같은 영역은 </a:t>
                </a:r>
                <a:r>
                  <a:rPr lang="en-US" altLang="ko-KR" sz="1400" dirty="0" err="1"/>
                  <a:t>mni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에서 </a:t>
                </a:r>
                <a:r>
                  <a:rPr lang="en-US" altLang="ko-KR" sz="1400" dirty="0"/>
                  <a:t>black </a:t>
                </a:r>
                <a:r>
                  <a:rPr lang="ko-KR" altLang="en-US" sz="1400" dirty="0"/>
                  <a:t> 조금 달라진 영역은 </a:t>
                </a:r>
                <a:r>
                  <a:rPr lang="en-US" altLang="ko-KR" sz="1400" dirty="0"/>
                  <a:t>gray </a:t>
                </a:r>
                <a:r>
                  <a:rPr lang="ko-KR" altLang="en-US" sz="1400" dirty="0"/>
                  <a:t>차이가 </a:t>
                </a:r>
                <a:r>
                  <a:rPr lang="ko-KR" altLang="en-US" sz="1400" dirty="0" err="1"/>
                  <a:t>많이나면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white</a:t>
                </a:r>
              </a:p>
              <a:p>
                <a:r>
                  <a:rPr lang="ko-KR" altLang="en-US" sz="1400" dirty="0"/>
                  <a:t>경계 영역에 </a:t>
                </a:r>
                <a:r>
                  <a:rPr lang="en-US" altLang="ko-KR" sz="1400" dirty="0"/>
                  <a:t>blur</a:t>
                </a:r>
                <a:r>
                  <a:rPr lang="ko-KR" altLang="en-US" sz="1400" dirty="0"/>
                  <a:t>효과가 일어나 </a:t>
                </a:r>
                <a:r>
                  <a:rPr lang="en-US" altLang="ko-KR" sz="1400" dirty="0"/>
                  <a:t>white </a:t>
                </a:r>
                <a:r>
                  <a:rPr lang="ko-KR" altLang="en-US" sz="1400" dirty="0"/>
                  <a:t>많이 생김</a:t>
                </a:r>
                <a:endParaRPr lang="en-US" altLang="ko-KR" sz="1400" dirty="0"/>
              </a:p>
              <a:p>
                <a:r>
                  <a:rPr lang="en-US" altLang="ko-KR" sz="1400" dirty="0"/>
                  <a:t>Homogenous</a:t>
                </a:r>
                <a:r>
                  <a:rPr lang="ko-KR" altLang="en-US" sz="1400" dirty="0"/>
                  <a:t>영역은 대부분 </a:t>
                </a:r>
                <a:r>
                  <a:rPr lang="en-US" altLang="ko-KR" sz="1400" dirty="0"/>
                  <a:t>noise</a:t>
                </a:r>
                <a:r>
                  <a:rPr lang="ko-KR" altLang="en-US" sz="1400" dirty="0"/>
                  <a:t>가 제거되어 </a:t>
                </a:r>
                <a:r>
                  <a:rPr lang="en-US" altLang="ko-KR" sz="1400" dirty="0"/>
                  <a:t>noisy image </a:t>
                </a:r>
                <a:r>
                  <a:rPr lang="ko-KR" altLang="en-US" sz="1400" dirty="0"/>
                  <a:t>와 </a:t>
                </a:r>
                <a:r>
                  <a:rPr lang="en-US" altLang="ko-KR" sz="1400" dirty="0"/>
                  <a:t>denoised image</a:t>
                </a:r>
                <a:r>
                  <a:rPr lang="ko-KR" altLang="en-US" sz="1400" dirty="0"/>
                  <a:t>가 미세한 차이 </a:t>
                </a:r>
                <a:r>
                  <a:rPr lang="en-US" altLang="ko-KR" sz="1400" dirty="0"/>
                  <a:t>-&gt; gray </a:t>
                </a:r>
                <a:r>
                  <a:rPr lang="ko-KR" altLang="en-US" sz="1400" dirty="0"/>
                  <a:t>색</a:t>
                </a:r>
                <a:endParaRPr lang="en-US" altLang="ko-KR" sz="1400" dirty="0"/>
              </a:p>
              <a:p>
                <a:r>
                  <a:rPr lang="en-US" altLang="ko-KR" sz="1400" dirty="0"/>
                  <a:t>Anisotropic filtering</a:t>
                </a:r>
                <a:endParaRPr lang="ko-KR" altLang="en-US" sz="1400" dirty="0"/>
              </a:p>
              <a:p>
                <a:endParaRPr lang="en-US" altLang="ko-KR" sz="1400" dirty="0"/>
              </a:p>
              <a:p>
                <a:r>
                  <a:rPr lang="ko-KR" altLang="en-US" sz="1400" dirty="0"/>
                  <a:t>다음이 전체적인 </a:t>
                </a:r>
                <a:r>
                  <a:rPr lang="en-US" altLang="ko-KR" sz="1400" dirty="0"/>
                  <a:t>proposed metric</a:t>
                </a:r>
                <a:r>
                  <a:rPr lang="ko-KR" altLang="en-US" sz="1400" dirty="0"/>
                  <a:t>의 </a:t>
                </a:r>
                <a:r>
                  <a:rPr lang="ko-KR" altLang="en-US" sz="1400" dirty="0" err="1"/>
                  <a:t>플로우</a:t>
                </a:r>
                <a:r>
                  <a:rPr lang="ko-KR" altLang="en-US" sz="1400" dirty="0"/>
                  <a:t> 이고</a:t>
                </a:r>
                <a:endParaRPr lang="en-US" altLang="ko-KR" sz="1400" dirty="0"/>
              </a:p>
              <a:p>
                <a:r>
                  <a:rPr lang="ko-KR" altLang="en-US" sz="1400" dirty="0"/>
                  <a:t>이제 세부적인 사항들에 대해 설명하겠습니다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774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First we will define the structure comparison function.</a:t>
            </a:r>
          </a:p>
          <a:p>
            <a:r>
              <a:rPr lang="en-US" altLang="ko-KR" sz="1400" dirty="0"/>
              <a:t>In this proposed </a:t>
            </a:r>
            <a:r>
              <a:rPr lang="en-US" altLang="ko-KR" sz="1400" dirty="0" err="1"/>
              <a:t>metrc</a:t>
            </a:r>
            <a:r>
              <a:rPr lang="en-US" altLang="ko-KR" sz="1400" dirty="0"/>
              <a:t>, we will assume that the denoising algorithm does not change the luminance nor the contrast of a noisy image.</a:t>
            </a:r>
          </a:p>
          <a:p>
            <a:r>
              <a:rPr lang="en-US" altLang="ko-KR" sz="1400" dirty="0"/>
              <a:t>It is an assumption but true most of the time.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Therefore, The luminance &amp; contrast of denoised image are same with those in noisy image .</a:t>
            </a:r>
          </a:p>
          <a:p>
            <a:endParaRPr lang="en-US" altLang="ko-KR" sz="1400" dirty="0"/>
          </a:p>
          <a:p>
            <a:r>
              <a:rPr lang="en-US" altLang="ko-KR" sz="1400" dirty="0"/>
              <a:t>As I mentioned in SSIM’s luminance &amp; contrast comparison part, if the luminance &amp; contrast of the image A,B are same, the comparison value equals to one.</a:t>
            </a:r>
          </a:p>
          <a:p>
            <a:r>
              <a:rPr lang="en-US" altLang="ko-KR" sz="1400" dirty="0"/>
              <a:t>So, we can calculate the SSIM metric only use structure comparison part, which is the most important term in SSIM.</a:t>
            </a:r>
          </a:p>
          <a:p>
            <a:r>
              <a:rPr lang="en-US" altLang="ko-KR" sz="1400" dirty="0"/>
              <a:t>because it incorporates the comparison of spatial distribution of the image structure.</a:t>
            </a:r>
          </a:p>
          <a:p>
            <a:endParaRPr lang="en-US" altLang="ko-KR" sz="1400" b="1" dirty="0"/>
          </a:p>
          <a:p>
            <a:r>
              <a:rPr lang="en-US" altLang="ko-KR" sz="1400" b="0" dirty="0"/>
              <a:t>In the proposed metric, the process about computing luminance, contrast, normalization are same with SSIM, </a:t>
            </a:r>
          </a:p>
          <a:p>
            <a:r>
              <a:rPr lang="en-US" altLang="ko-KR" sz="1400" b="0" dirty="0"/>
              <a:t>so structure comparison function is defined as I mentioned in SSIM part.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385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We defined the structure similarity function.</a:t>
                </a:r>
              </a:p>
              <a:p>
                <a:r>
                  <a:rPr lang="en-US" altLang="ko-KR" sz="1400" dirty="0"/>
                  <a:t>Now we compute the structure similarity map N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As I mentioned the proposed metrics is conducted on entire pixels. </a:t>
                </a:r>
              </a:p>
              <a:p>
                <a:r>
                  <a:rPr lang="en-US" altLang="ko-KR" sz="1400" dirty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sz="1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ko-KR" sz="1400" dirty="0"/>
                  <a:t> mean local image patch of image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4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400" dirty="0"/>
                  <a:t> at pixel p.</a:t>
                </a:r>
              </a:p>
              <a:p>
                <a:r>
                  <a:rPr lang="en-US" altLang="ko-KR" sz="1400" dirty="0"/>
                  <a:t>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1400" dirty="0"/>
                  <a:t> is the noise reduction measurement at pixel p which means</a:t>
                </a:r>
                <a:r>
                  <a:rPr lang="en-US" altLang="ko-KR" sz="1400" baseline="0" dirty="0"/>
                  <a:t> </a:t>
                </a:r>
                <a:r>
                  <a:rPr lang="en-US" altLang="ko-KR" sz="1400" dirty="0"/>
                  <a:t>the structure similarity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endParaRPr lang="en-US" altLang="ko-KR" sz="1400" dirty="0"/>
              </a:p>
              <a:p>
                <a:r>
                  <a:rPr lang="en-US" altLang="ko-KR" sz="1400" dirty="0"/>
                  <a:t>And the N is a map composed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1400" dirty="0"/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These images are the noisy image, MNI, and the result Map N which is obtained by computing the structure similarity at every pixels.</a:t>
                </a:r>
              </a:p>
              <a:p>
                <a:r>
                  <a:rPr lang="en-US" altLang="ko-KR" sz="1400" dirty="0"/>
                  <a:t>(</a:t>
                </a:r>
                <a:r>
                  <a:rPr lang="ko-KR" altLang="en-US" sz="1400" dirty="0"/>
                  <a:t>한번 누르기</a:t>
                </a:r>
                <a:r>
                  <a:rPr lang="en-US" altLang="ko-KR" sz="1400" dirty="0"/>
                  <a:t>)In the homogeneous region, most of the noise has been removed by denoising algorithm.</a:t>
                </a:r>
              </a:p>
              <a:p>
                <a:r>
                  <a:rPr lang="en-US" altLang="ko-KR" sz="1400" dirty="0"/>
                  <a:t>So removed noise should present in the MNI at the same location.</a:t>
                </a:r>
              </a:p>
              <a:p>
                <a:r>
                  <a:rPr lang="en-US" altLang="ko-KR" sz="1400" dirty="0"/>
                  <a:t>And then the structure</a:t>
                </a:r>
                <a:r>
                  <a:rPr lang="en-US" altLang="ko-KR" sz="1400" baseline="0" dirty="0"/>
                  <a:t> </a:t>
                </a:r>
                <a:r>
                  <a:rPr lang="en-US" altLang="ko-KR" sz="1400" dirty="0"/>
                  <a:t>of the noisy image I and the MNI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should</a:t>
                </a:r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 locally similar</a:t>
                </a:r>
              </a:p>
              <a:p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Therefore correlation coefficient relatively high in this region so it represented white.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We defined the structure similarity function.</a:t>
                </a:r>
              </a:p>
              <a:p>
                <a:r>
                  <a:rPr lang="en-US" altLang="ko-KR" sz="1400" dirty="0"/>
                  <a:t>Now we compute the structure similarity map N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As I mentioned the proposed metrics is conducted on entire pixels. </a:t>
                </a:r>
              </a:p>
              <a:p>
                <a:r>
                  <a:rPr lang="en-US" altLang="ko-KR" sz="1400" dirty="0"/>
                  <a:t>So 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𝐼^𝑝</a:t>
                </a:r>
                <a:r>
                  <a:rPr lang="en-US" altLang="ko-KR" sz="1400" dirty="0"/>
                  <a:t> and 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𝑀_ℎ^𝑝</a:t>
                </a:r>
                <a:r>
                  <a:rPr lang="en-US" altLang="ko-KR" sz="1400" dirty="0"/>
                  <a:t> mean local image patch of image </a:t>
                </a:r>
                <a:r>
                  <a:rPr lang="en-US" altLang="ko-KR" sz="1400" i="0" dirty="0">
                    <a:latin typeface="Cambria Math" panose="02040503050406030204" pitchFamily="18" charset="0"/>
                  </a:rPr>
                  <a:t>𝐼</a:t>
                </a:r>
                <a:r>
                  <a:rPr lang="en-US" altLang="ko-KR" sz="1400" dirty="0"/>
                  <a:t> &amp; 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𝑀_ℎ</a:t>
                </a:r>
                <a:r>
                  <a:rPr lang="en-US" altLang="ko-KR" sz="1400" dirty="0"/>
                  <a:t> at pixel p.</a:t>
                </a:r>
              </a:p>
              <a:p>
                <a:r>
                  <a:rPr lang="en-US" altLang="ko-KR" sz="1400" dirty="0"/>
                  <a:t>The variable 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𝑁_𝑝</a:t>
                </a:r>
                <a:r>
                  <a:rPr lang="en-US" altLang="ko-KR" sz="1400" dirty="0"/>
                  <a:t> is the noise reduction measurement at pixel p which means</a:t>
                </a:r>
                <a:r>
                  <a:rPr lang="en-US" altLang="ko-KR" sz="1400" baseline="0" dirty="0"/>
                  <a:t> </a:t>
                </a:r>
                <a:r>
                  <a:rPr lang="en-US" altLang="ko-KR" sz="1400" dirty="0"/>
                  <a:t>the structure similarity with 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𝐼^𝑝  and</a:t>
                </a:r>
                <a:r>
                  <a:rPr lang="en-US" altLang="ko-KR" sz="1400" dirty="0"/>
                  <a:t> 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𝑀_ℎ^𝑝</a:t>
                </a:r>
                <a:endParaRPr lang="en-US" altLang="ko-KR" sz="1400" dirty="0"/>
              </a:p>
              <a:p>
                <a:r>
                  <a:rPr lang="en-US" altLang="ko-KR" sz="1400" dirty="0"/>
                  <a:t>And the N is a map composed of 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𝑁_𝑝</a:t>
                </a:r>
                <a:endParaRPr lang="en-US" altLang="ko-KR" sz="1400" dirty="0"/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These images are the noisy image, MNI, and the result Map N which is obtained by computing the structure similarity at every pixels.</a:t>
                </a:r>
              </a:p>
              <a:p>
                <a:r>
                  <a:rPr lang="en-US" altLang="ko-KR" sz="1400" dirty="0"/>
                  <a:t>(</a:t>
                </a:r>
                <a:r>
                  <a:rPr lang="ko-KR" altLang="en-US" sz="1400" dirty="0"/>
                  <a:t>한번 누르기</a:t>
                </a:r>
                <a:r>
                  <a:rPr lang="en-US" altLang="ko-KR" sz="1400" dirty="0"/>
                  <a:t>)In the homogeneous region, most of the noise has been removed by denoising algorithm.</a:t>
                </a:r>
              </a:p>
              <a:p>
                <a:r>
                  <a:rPr lang="en-US" altLang="ko-KR" sz="1400" dirty="0"/>
                  <a:t>So removed noise should present in the MNI at the same location.</a:t>
                </a:r>
              </a:p>
              <a:p>
                <a:r>
                  <a:rPr lang="en-US" altLang="ko-KR" sz="1400" dirty="0"/>
                  <a:t>And then the structure</a:t>
                </a:r>
                <a:r>
                  <a:rPr lang="en-US" altLang="ko-KR" sz="1400" baseline="0" dirty="0"/>
                  <a:t> </a:t>
                </a:r>
                <a:r>
                  <a:rPr lang="en-US" altLang="ko-KR" sz="1400" dirty="0"/>
                  <a:t>of the noisy image I and the MNI 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𝑀_ℎ</a:t>
                </a:r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should</a:t>
                </a:r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 locally similar</a:t>
                </a:r>
              </a:p>
              <a:p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Therefore correlation coefficient relatively high in this region so it represented white.</a:t>
                </a:r>
                <a:endParaRPr lang="ko-KR" altLang="en-US" sz="1400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15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Conversely, In the highly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textured region, most of the structure information has been preserved by denoising algorithm.</a:t>
                </a:r>
              </a:p>
              <a:p>
                <a:r>
                  <a:rPr lang="en-US" altLang="ko-KR" sz="1400" dirty="0"/>
                  <a:t>So there are no values in the MNI at the same location.</a:t>
                </a:r>
              </a:p>
              <a:p>
                <a:r>
                  <a:rPr lang="en-US" altLang="ko-KR" sz="1400" dirty="0"/>
                  <a:t>And then the structure of the noisy image and the MNI </a:t>
                </a:r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should</a:t>
                </a:r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 locally dissimilar</a:t>
                </a:r>
              </a:p>
              <a:p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Therefore the correlation coefficient relatively low in this region so it represented black.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Conversely, In the highly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textured region, most of the structure information has been </a:t>
                </a:r>
                <a:r>
                  <a:rPr lang="en-US" altLang="ko-KR" sz="1400" dirty="0" err="1"/>
                  <a:t>preseved</a:t>
                </a:r>
                <a:r>
                  <a:rPr lang="en-US" altLang="ko-KR" sz="1400" dirty="0"/>
                  <a:t> by denoising algorithm.</a:t>
                </a:r>
              </a:p>
              <a:p>
                <a:r>
                  <a:rPr lang="en-US" altLang="ko-KR" sz="1400" dirty="0"/>
                  <a:t>So there are no values in the MNI at the same location.</a:t>
                </a:r>
              </a:p>
              <a:p>
                <a:r>
                  <a:rPr lang="en-US" altLang="ko-KR" sz="1400" dirty="0"/>
                  <a:t>And then the structure of the noisy image I and the MNI 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𝑀_ℎ</a:t>
                </a:r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should</a:t>
                </a:r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 locally unsimilar</a:t>
                </a:r>
              </a:p>
              <a:p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Therefore correlation coefficient relatively low in this region so it represented black.</a:t>
                </a:r>
                <a:endParaRPr lang="ko-KR" altLang="en-US" sz="1400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758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Next we have to compute the structure similarity map P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Same with the process of map N,</a:t>
                </a:r>
              </a:p>
              <a:p>
                <a:r>
                  <a:rPr lang="en-US" altLang="ko-KR" sz="140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sz="1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ko-KR" sz="1400" dirty="0"/>
                  <a:t> mean local image patch of image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400" dirty="0"/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r>
                  <a:rPr lang="en-US" altLang="ko-KR" sz="1400" dirty="0"/>
                  <a:t>at pixel p.</a:t>
                </a:r>
              </a:p>
              <a:p>
                <a:r>
                  <a:rPr lang="en-US" altLang="ko-KR" sz="1400" dirty="0"/>
                  <a:t>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1400" dirty="0"/>
                  <a:t> is the structure preservation measurement at pixel p which means</a:t>
                </a:r>
                <a:r>
                  <a:rPr lang="en-US" altLang="ko-KR" sz="1400" baseline="0" dirty="0"/>
                  <a:t> </a:t>
                </a:r>
                <a:r>
                  <a:rPr lang="en-US" altLang="ko-KR" sz="1400" dirty="0"/>
                  <a:t>the structure similarity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and</m:t>
                    </m:r>
                    <m:sSubSup>
                      <m:sSub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And the P is a map composed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These images are the noisy image, denoised image and result Map P which is obtained by computing the structure similarity at every pixels.</a:t>
                </a:r>
              </a:p>
              <a:p>
                <a:r>
                  <a:rPr lang="en-US" altLang="ko-KR" sz="1400" dirty="0"/>
                  <a:t>(</a:t>
                </a:r>
                <a:r>
                  <a:rPr lang="ko-KR" altLang="en-US" sz="1400" dirty="0"/>
                  <a:t>한번 누르기</a:t>
                </a:r>
                <a:r>
                  <a:rPr lang="en-US" altLang="ko-KR" sz="1400" dirty="0"/>
                  <a:t>) In the highly textured region, most of the structure information are well preserved by denoising algorithm.</a:t>
                </a:r>
              </a:p>
              <a:p>
                <a:r>
                  <a:rPr lang="en-US" altLang="ko-KR" sz="1400" dirty="0"/>
                  <a:t>So the structure of the edge component of image I and the denoised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should</a:t>
                </a:r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 locally similar</a:t>
                </a:r>
              </a:p>
              <a:p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Therefore correlation coefficient relatively high in this region so it represented white.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Next we have to compute the structure similarity map P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Same with the process of map N,</a:t>
                </a:r>
              </a:p>
              <a:p>
                <a:r>
                  <a:rPr lang="en-US" altLang="ko-KR" sz="1400" dirty="0"/>
                  <a:t>The 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𝐼^𝑝</a:t>
                </a:r>
                <a:r>
                  <a:rPr lang="en-US" altLang="ko-KR" sz="1400" dirty="0"/>
                  <a:t> and 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𝐼_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ℎ^(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^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𝑝)</a:t>
                </a:r>
                <a:r>
                  <a:rPr lang="en-US" altLang="ko-KR" sz="1400" dirty="0"/>
                  <a:t> mean local image patch of image </a:t>
                </a:r>
                <a:r>
                  <a:rPr lang="en-US" altLang="ko-KR" sz="1400" i="0" dirty="0">
                    <a:latin typeface="Cambria Math" panose="02040503050406030204" pitchFamily="18" charset="0"/>
                  </a:rPr>
                  <a:t>𝐼</a:t>
                </a:r>
                <a:r>
                  <a:rPr lang="en-US" altLang="ko-KR" sz="1400" dirty="0"/>
                  <a:t> &amp; 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𝐼_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ℎ^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^</a:t>
                </a:r>
                <a:r>
                  <a:rPr lang="en-US" altLang="ko-KR" sz="1400" dirty="0"/>
                  <a:t>at pixel p.</a:t>
                </a:r>
              </a:p>
              <a:p>
                <a:r>
                  <a:rPr lang="en-US" altLang="ko-KR" sz="1400" dirty="0"/>
                  <a:t>The variable 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𝑃_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𝑝</a:t>
                </a:r>
                <a:r>
                  <a:rPr lang="en-US" altLang="ko-KR" sz="1400" dirty="0"/>
                  <a:t> is the structure preservation measurement at pixel p which means</a:t>
                </a:r>
                <a:r>
                  <a:rPr lang="en-US" altLang="ko-KR" sz="1400" baseline="0" dirty="0"/>
                  <a:t> </a:t>
                </a:r>
                <a:r>
                  <a:rPr lang="en-US" altLang="ko-KR" sz="1400" dirty="0"/>
                  <a:t>the structure similarity with 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𝐼^𝑝  and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〖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𝐼〗_ℎ^(^𝑝)</a:t>
                </a:r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And the P is a map composed of </a:t>
                </a:r>
                <a:r>
                  <a:rPr lang="en-US" altLang="ko-KR" sz="1400" b="0" i="0">
                    <a:latin typeface="Cambria Math" panose="02040503050406030204" pitchFamily="18" charset="0"/>
                  </a:rPr>
                  <a:t>𝑃_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𝑝</a:t>
                </a:r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These images are the noisy image, denoised image and result Map P which is obtained by computing the structure similarity at every pixels.</a:t>
                </a:r>
              </a:p>
              <a:p>
                <a:r>
                  <a:rPr lang="en-US" altLang="ko-KR" sz="1400" dirty="0"/>
                  <a:t>(</a:t>
                </a:r>
                <a:r>
                  <a:rPr lang="ko-KR" altLang="en-US" sz="1400" dirty="0"/>
                  <a:t>한번 누르기</a:t>
                </a:r>
                <a:r>
                  <a:rPr lang="en-US" altLang="ko-KR" sz="1400" dirty="0"/>
                  <a:t>) In the highly textured region, most of the structure information are well preserved by denoising algorithm.</a:t>
                </a:r>
              </a:p>
              <a:p>
                <a:r>
                  <a:rPr lang="en-US" altLang="ko-KR" sz="1400" dirty="0"/>
                  <a:t>So the structure of the edge component of image I and the denoised image 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𝐼_ℎ^^</a:t>
                </a:r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should</a:t>
                </a:r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 locally similar</a:t>
                </a:r>
              </a:p>
              <a:p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Therefore correlation coefficient relatively high in this region so it represented white.</a:t>
                </a:r>
                <a:endParaRPr lang="ko-KR" altLang="en-US" sz="1400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77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The table of contents is as follows.</a:t>
            </a:r>
          </a:p>
          <a:p>
            <a:r>
              <a:rPr lang="en-US" altLang="ko-KR" sz="1200" dirty="0"/>
              <a:t>I will present in order of Introduction, Related Works, Proposed Metric, Experimental Results, and Conclusion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361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Conversely, In the homogeneous region, most of the noise has been removed</a:t>
                </a:r>
              </a:p>
              <a:p>
                <a:r>
                  <a:rPr lang="en-US" altLang="ko-KR" sz="1400" dirty="0"/>
                  <a:t>So the structure of the noisy image I and the denoised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should</a:t>
                </a:r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 locally dissimilar</a:t>
                </a:r>
              </a:p>
              <a:p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Therefore correlation coefficient relatively low in this region so it represented black.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Conversely, In the homogeneous region, most of the noise has been removed</a:t>
                </a:r>
              </a:p>
              <a:p>
                <a:r>
                  <a:rPr lang="en-US" altLang="ko-KR" sz="1400" dirty="0"/>
                  <a:t>So the structure of the noisy image I and the denoised image </a:t>
                </a:r>
                <a:r>
                  <a:rPr lang="en-US" altLang="ko-KR" sz="1400" i="0">
                    <a:latin typeface="Cambria Math" panose="02040503050406030204" pitchFamily="18" charset="0"/>
                  </a:rPr>
                  <a:t>𝐼_ℎ^^</a:t>
                </a:r>
                <a:r>
                  <a:rPr lang="en-US" altLang="ko-KR" sz="1400" dirty="0"/>
                  <a:t> </a:t>
                </a:r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should</a:t>
                </a:r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 locally unsimilar</a:t>
                </a:r>
              </a:p>
              <a:p>
                <a:r>
                  <a:rPr lang="en-US" altLang="ko-KR" sz="1400" baseline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Therefore correlation coefficient relatively low in this region so it represented black.</a:t>
                </a:r>
                <a:endParaRPr lang="ko-KR" altLang="en-US" sz="1400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485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According to what we have checked so far, Map N &amp; P incorporate the spatial information of the noise reduction &amp; structure preservation.</a:t>
            </a:r>
          </a:p>
          <a:p>
            <a:r>
              <a:rPr lang="en-US" altLang="ko-KR" sz="1400" dirty="0"/>
              <a:t>And good denoising algorithm should maintain a good balance and maximize both map N &amp; P.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In the region with large N values which is correspond to homogenous value of left image should have small p value.</a:t>
            </a:r>
          </a:p>
          <a:p>
            <a:r>
              <a:rPr lang="en-US" altLang="ko-KR" sz="1400" dirty="0"/>
              <a:t>Conversely, in the region with small n values which is correspond to highly-structured region should have large p value.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These opposite linear properties between map N and map P are computed by using linear correlation coefficient.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229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In this paper they use </a:t>
            </a:r>
            <a:r>
              <a:rPr lang="en-US" altLang="ko-KR" sz="1400" b="0" dirty="0" err="1"/>
              <a:t>pearson</a:t>
            </a:r>
            <a:r>
              <a:rPr lang="en-US" altLang="ko-KR" sz="1400" b="0" dirty="0"/>
              <a:t> correlation coefficient.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Because value N and P have linear relationship.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Also, they have a negative correlation value because if N get bigger, P needs to get smaller.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Another option, there is a Spearman correlation coefficient.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But it is based on rank order correlation.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So the order of the elements are changed, therefore spatial distribution of the measurements is changed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Therefore in this case </a:t>
            </a:r>
            <a:r>
              <a:rPr lang="en-US" altLang="ko-KR" sz="1400" b="0" dirty="0" err="1"/>
              <a:t>pearson</a:t>
            </a:r>
            <a:r>
              <a:rPr lang="en-US" altLang="ko-KR" sz="1400" b="0" dirty="0"/>
              <a:t> correlation coefficient value becomes image quality score 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/>
              <a:t>분모는 각 확률변수가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각각 변하는 정도를 분자는 함께 변하는 정도를 나타내며 </a:t>
            </a:r>
            <a:r>
              <a:rPr lang="en-US" altLang="ko-KR" sz="1400" b="0" dirty="0"/>
              <a:t>n</a:t>
            </a:r>
            <a:r>
              <a:rPr lang="ko-KR" altLang="en-US" sz="1400" b="0" dirty="0"/>
              <a:t>이 변함에 따라 </a:t>
            </a:r>
            <a:r>
              <a:rPr lang="en-US" altLang="ko-KR" sz="1400" b="0" dirty="0"/>
              <a:t>p</a:t>
            </a:r>
            <a:r>
              <a:rPr lang="ko-KR" altLang="en-US" sz="1400" b="0" dirty="0"/>
              <a:t>값이 어떻게 변하는지를 나타낸다</a:t>
            </a:r>
            <a:endParaRPr lang="en-US" altLang="ko-KR" sz="14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835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And this is the last step.</a:t>
            </a:r>
          </a:p>
          <a:p>
            <a:r>
              <a:rPr lang="en-US" altLang="ko-KR" sz="1400" dirty="0"/>
              <a:t>The proposed metric can be employed by a parametric denoising algorithm.</a:t>
            </a:r>
          </a:p>
          <a:p>
            <a:endParaRPr lang="en-US" altLang="ko-KR" sz="1400" dirty="0"/>
          </a:p>
          <a:p>
            <a:r>
              <a:rPr lang="en-US" altLang="ko-KR" sz="1400" dirty="0"/>
              <a:t>And auto denoising is formulated as a parameter selection problem.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 optimized parameter means select the optimal parameter configuration h</a:t>
            </a:r>
          </a:p>
          <a:p>
            <a:r>
              <a:rPr lang="en-US" altLang="ko-KR" sz="1400" dirty="0"/>
              <a:t>So when we set parameter configuration set, according to this equation, we can find the optimized parameter.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799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From this page I will introduce about experimental results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This is the first experiment result about real noisy images.</a:t>
            </a:r>
          </a:p>
          <a:p>
            <a:r>
              <a:rPr lang="en-US" altLang="ko-KR" sz="1400" dirty="0"/>
              <a:t>Two images are captured with digital camera.</a:t>
            </a:r>
          </a:p>
          <a:p>
            <a:r>
              <a:rPr lang="en-US" altLang="ko-KR" sz="1400" dirty="0"/>
              <a:t>(a) image captured with low iso. It means that this image has little noise. So it is regarded as noise free image.</a:t>
            </a:r>
          </a:p>
          <a:p>
            <a:r>
              <a:rPr lang="en-US" altLang="ko-KR" sz="1400" dirty="0"/>
              <a:t>(b) Image captured with high iso. It means that it has much noise. So it is regarded as noisy image.</a:t>
            </a:r>
          </a:p>
          <a:p>
            <a:r>
              <a:rPr lang="en-US" altLang="ko-KR" sz="1400" dirty="0"/>
              <a:t>We can find the noise in the shadow region.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they use block matching 3d denoising algorithm called BM3D and optimize parameter sigma.</a:t>
            </a:r>
          </a:p>
          <a:p>
            <a:r>
              <a:rPr lang="en-US" altLang="ko-KR" sz="1400" dirty="0"/>
              <a:t>(c) Image is the denoised algorithm using proposed metric and (d) is the q-metric</a:t>
            </a:r>
          </a:p>
          <a:p>
            <a:endParaRPr lang="en-US" altLang="ko-KR" sz="1400" dirty="0"/>
          </a:p>
          <a:p>
            <a:r>
              <a:rPr lang="en-US" altLang="ko-KR" sz="1400" dirty="0"/>
              <a:t>When we look at the shadow region both of them, we can find that the noise has been removed well.</a:t>
            </a:r>
          </a:p>
          <a:p>
            <a:r>
              <a:rPr lang="en-US" altLang="ko-KR" sz="1400" dirty="0"/>
              <a:t>But when we see the above region, we can find the blur effect in q-metric image.</a:t>
            </a:r>
          </a:p>
          <a:p>
            <a:r>
              <a:rPr lang="en-US" altLang="ko-KR" sz="1400" dirty="0"/>
              <a:t>And in proposed metric image, it is well preserved compared to the original photo.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749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This is the second experiment about synthetic noisy image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They use two image benchmark dataset TID 2008 and LIVE2, and they use two denoising algorithm BM3D and SKR.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Each algorithm need parameter sigma and I.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And the white gaussian noise is added to the test image, with the range of deviation is from 5 to 20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Because they have reference image unlike common situation, they use PSNR metric as an optimal error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They set optimized parameter using PSNR metric and compute the optimal PSNR value by using original image.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And they define a new measurement PSNR error.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It is computed by calculating the difference between optimal PSNR value and PSNR value obtained when we use proposed and q-metrics.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endParaRPr lang="ko-KR" altLang="en-US" sz="14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61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This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is the first result about synthetic noisy image.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They focus on the additive white gaussian noise level sigma is low.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According to these graphs, when the noise level is low, the proposed metric has lower PSNR error than Q-metric.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It means that the proposed metric has near PSNR value with optimal PSNR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These images are the visual result of the graph.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From the left, it is the original image. And the second images are the noisy images which have additive noise with the sigma value of five and ten.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The third and fourth images are denoised images using the proposed &amp; q-metric, and the last image is the optimal image using PSNR.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From the image above, the region under the eye has difference with proposed and q-metric.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When they use the proposed metric, this region’s texture are well preserved, but when they use q-metric, there are blur effects on same region.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From the image below the region near the window has difference with proposed and q-metric.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It has same result, when they use the proposed metric the texture is well preserved, but q-metric has blur effect.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91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This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is the second result about synthetic noisy image.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They focus on the additive white gaussian noise level sigma is high.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According to these graphs, when the noise level is high, the proposed metric has higher PSNR error than Q-metric.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Especially when they use SKR denoising algorithm.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But the values of average PSNR errors in (c) (d) graph, are both lower than one.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It means that the performance of the proposed &amp; q-metric is very close to optimal PSNR metric.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In addition, even though q-metric has a higher PSNR value than proposed, when we evaluate it visually, the proposed metric obtained a better results.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Because when we look at the denoising image (d) which is used q-metric, the texture details are missing.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So it says that in some cases,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Having a high PSNR value doesn't always have good visual results.</a:t>
            </a:r>
            <a:endParaRPr lang="en-US" altLang="ko-KR" sz="14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159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this is the experiment result of video denoising.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They use first hundred frames of video.</a:t>
            </a:r>
          </a:p>
          <a:p>
            <a:r>
              <a:rPr lang="en-US" altLang="ko-KR" sz="1400" dirty="0"/>
              <a:t>All frames are corrupted with WGN with noise level fifteen</a:t>
            </a:r>
          </a:p>
          <a:p>
            <a:r>
              <a:rPr lang="en-US" altLang="ko-KR" sz="1400" dirty="0"/>
              <a:t>And BM3D denoising algorithm is used</a:t>
            </a:r>
          </a:p>
          <a:p>
            <a:endParaRPr lang="en-US" altLang="ko-KR" sz="1400" dirty="0"/>
          </a:p>
          <a:p>
            <a:r>
              <a:rPr lang="en-US" altLang="ko-KR" sz="1400" dirty="0"/>
              <a:t>we can find that proposed metric has better performance in most of frames in first graph.</a:t>
            </a:r>
          </a:p>
          <a:p>
            <a:r>
              <a:rPr lang="en-US" altLang="ko-KR" sz="1400" dirty="0"/>
              <a:t>In second graph we can find the optimized parameter are not fluctuated when they use proposed metric.</a:t>
            </a:r>
          </a:p>
          <a:p>
            <a:r>
              <a:rPr lang="en-US" altLang="ko-KR" sz="1400" dirty="0"/>
              <a:t>But when they use q-metric, the optimized parameter is very fluctuate.</a:t>
            </a:r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624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And this is the result about dynamic noise level respect to the time domain.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In this experiment, the results algo support proposed metric.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In first graph, PSNR error is relatively lower than q-metric.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And the correlation of optimized parameter between (proposed metric and PSNR) is larger than between (q-metric and PSNR).</a:t>
            </a:r>
            <a:endParaRPr lang="ko-KR" altLang="en-US" sz="14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928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At first, I’ll introduce the image degradation &amp; restore model.</a:t>
            </a:r>
          </a:p>
          <a:p>
            <a:r>
              <a:rPr lang="en-US" altLang="ko-KR" sz="1200" dirty="0"/>
              <a:t>There are original image f(</a:t>
            </a:r>
            <a:r>
              <a:rPr lang="en-US" altLang="ko-KR" sz="1200" dirty="0" err="1"/>
              <a:t>x,y</a:t>
            </a:r>
            <a:r>
              <a:rPr lang="en-US" altLang="ko-KR" sz="1200" dirty="0"/>
              <a:t>) which don’t have any distortion.</a:t>
            </a:r>
          </a:p>
          <a:p>
            <a:r>
              <a:rPr lang="en-US" altLang="ko-KR" sz="1200" dirty="0"/>
              <a:t>And if Some degradation function are applied to the image and some noise are added to original image naturally, result image is generated that we commonly see.</a:t>
            </a:r>
          </a:p>
          <a:p>
            <a:r>
              <a:rPr lang="en-US" altLang="ko-KR" sz="1200" dirty="0"/>
              <a:t>And to make this image as similar as the original image, we apply some effective filter and evaluate the similarity, using some appropriate metrics.</a:t>
            </a:r>
          </a:p>
          <a:p>
            <a:endParaRPr lang="en-US" altLang="ko-KR" sz="1200" dirty="0"/>
          </a:p>
          <a:p>
            <a:r>
              <a:rPr lang="en-US" altLang="ko-KR" sz="1200" dirty="0"/>
              <a:t>In image denoising part, we want to recover the original image signal, as much as possible from noise-corrupted version.</a:t>
            </a:r>
          </a:p>
          <a:p>
            <a:r>
              <a:rPr lang="en-US" altLang="ko-KR" sz="1200" dirty="0"/>
              <a:t>The function g(</a:t>
            </a:r>
            <a:r>
              <a:rPr lang="en-US" altLang="ko-KR" sz="1200" dirty="0" err="1"/>
              <a:t>x,y</a:t>
            </a:r>
            <a:r>
              <a:rPr lang="en-US" altLang="ko-KR" sz="1200" dirty="0"/>
              <a:t>) corresponds to the noise-corrupted image, filter corresponds to the denoising algorithm, and f^(</a:t>
            </a:r>
            <a:r>
              <a:rPr lang="en-US" altLang="ko-KR" sz="1200" dirty="0" err="1"/>
              <a:t>x,y</a:t>
            </a:r>
            <a:r>
              <a:rPr lang="en-US" altLang="ko-KR" sz="1200" dirty="0"/>
              <a:t>) is denoised image.</a:t>
            </a:r>
          </a:p>
          <a:p>
            <a:r>
              <a:rPr lang="en-US" altLang="ko-KR" sz="1200" dirty="0"/>
              <a:t>And lastly the function e is the image quality assessment metrics which is called IQA metrics</a:t>
            </a:r>
          </a:p>
          <a:p>
            <a:r>
              <a:rPr lang="en-US" altLang="ko-KR" sz="1200" dirty="0"/>
              <a:t>And in this paper, they focus on the IQA metrics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821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And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this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is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the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last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experiment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about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human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subject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study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People evaluate the various images with 4 gaussian noise levels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At first graph, most of people select images which is applied the proposed metric are better.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At second graph, they compare to the PSNR with proposed and PSNR with Q-metric.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/>
              <a:t>The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people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who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select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proposed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metric has higher average ratio than q-metric in this experiment.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4717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in conclusion.</a:t>
            </a:r>
          </a:p>
          <a:p>
            <a:endParaRPr lang="en-US" altLang="ko-KR" dirty="0"/>
          </a:p>
          <a:p>
            <a:r>
              <a:rPr lang="en-US" altLang="ko-KR" dirty="0"/>
              <a:t>The authors propose a new metric for automatizing existing image/video denoising algorithm, searching the optimal parameter.</a:t>
            </a:r>
          </a:p>
          <a:p>
            <a:endParaRPr lang="en-US" altLang="ko-KR" dirty="0"/>
          </a:p>
          <a:p>
            <a:r>
              <a:rPr lang="en-US" altLang="ko-KR" dirty="0"/>
              <a:t>It is very simple, robust and efficient than previous metrics. Because it calculate structure similarity on every pixels.</a:t>
            </a:r>
          </a:p>
          <a:p>
            <a:endParaRPr lang="en-US" altLang="ko-KR" dirty="0"/>
          </a:p>
          <a:p>
            <a:r>
              <a:rPr lang="en-US" altLang="ko-KR" dirty="0"/>
              <a:t>And a lot of experimental results demonstrate that the proposed metric outperforms the q-metric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969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36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In denoising algorithm, we usually don’t have an original image which is same with reference image.</a:t>
            </a:r>
          </a:p>
          <a:p>
            <a:r>
              <a:rPr lang="en-US" altLang="ko-KR" sz="1200" dirty="0"/>
              <a:t>We normally have only noisy image.</a:t>
            </a:r>
          </a:p>
          <a:p>
            <a:r>
              <a:rPr lang="en-US" altLang="ko-KR" sz="1200" dirty="0"/>
              <a:t>So typical image quality assessment metrics cannot be used like mean squared error called MSE or Peak signal to noise ratio called PSNR</a:t>
            </a:r>
          </a:p>
          <a:p>
            <a:endParaRPr lang="en-US" altLang="ko-KR" sz="1200" dirty="0"/>
          </a:p>
          <a:p>
            <a:r>
              <a:rPr lang="en-US" altLang="ko-KR" sz="1200" dirty="0"/>
              <a:t>So, No-reference Image quality assessment metrics which do not need a reference image are emerged.</a:t>
            </a:r>
          </a:p>
          <a:p>
            <a:r>
              <a:rPr lang="en-US" altLang="ko-KR" sz="1200" dirty="0"/>
              <a:t>But most of the existing no-reference Image quality assessment metrics are computationally expensive in training process.</a:t>
            </a:r>
          </a:p>
          <a:p>
            <a:r>
              <a:rPr lang="en-US" altLang="ko-KR" sz="1200" dirty="0"/>
              <a:t>And they require different mean opinion scores collected from human observers</a:t>
            </a:r>
          </a:p>
          <a:p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41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So, authors proposed more robust and accurate but simple metrics. In addition, It is computationally less complexity</a:t>
            </a:r>
          </a:p>
          <a:p>
            <a:r>
              <a:rPr lang="en-US" altLang="ko-KR" sz="1200" dirty="0"/>
              <a:t>In their metric, they use “method noise image” called MNI.</a:t>
            </a:r>
          </a:p>
          <a:p>
            <a:r>
              <a:rPr lang="en-US" altLang="ko-KR" sz="1200" dirty="0"/>
              <a:t>Method noise image contains only noise component and calculated by computing the difference between noisy image and denoised image.</a:t>
            </a:r>
          </a:p>
          <a:p>
            <a:r>
              <a:rPr lang="en-US" altLang="ko-KR" sz="1200" dirty="0"/>
              <a:t>By comparing “method noise image” with noisy image, we can get useful information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These images are about MNI images.</a:t>
            </a:r>
          </a:p>
          <a:p>
            <a:r>
              <a:rPr lang="en-US" altLang="ko-KR" sz="1200" dirty="0"/>
              <a:t>Left images are denoised images with noisy image. From left to right and top to bottom, noisy image, gauss filtering, anisotropic filtering, total variation, neighborhood filtering and NL-means algorithm are applied.</a:t>
            </a:r>
          </a:p>
          <a:p>
            <a:r>
              <a:rPr lang="en-US" altLang="ko-KR" sz="1200" dirty="0"/>
              <a:t>Right images are the MNI images with the original image.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When we compare the denoised images and MNI, If denoised images have much blur effects, there are clear edge is identified in MNI(</a:t>
            </a:r>
            <a:r>
              <a:rPr lang="ko-KR" altLang="en-US" sz="1200" dirty="0"/>
              <a:t>빨간 동그라미 </a:t>
            </a:r>
            <a:r>
              <a:rPr lang="ko-KR" altLang="en-US" sz="1200" dirty="0" err="1"/>
              <a:t>가르키기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In this region, There are big difference between noisy image value and denoised image value, because denoising algorithm remove much information in edge region.</a:t>
            </a:r>
          </a:p>
          <a:p>
            <a:endParaRPr lang="en-US" altLang="ko-KR" sz="1200" dirty="0"/>
          </a:p>
          <a:p>
            <a:r>
              <a:rPr lang="en-US" altLang="ko-KR" sz="1200" dirty="0"/>
              <a:t>And when we see the last images which has the best results in visually, corresponding MNI doesn’t contain clear edge and we can find the noise removed evenly(</a:t>
            </a:r>
            <a:r>
              <a:rPr lang="ko-KR" altLang="en-US" sz="1200" dirty="0"/>
              <a:t>파란색 </a:t>
            </a:r>
            <a:r>
              <a:rPr lang="ko-KR" altLang="en-US" sz="1200" dirty="0" err="1"/>
              <a:t>가르키기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Therefore, by comparing MNI and noisy image we can get an information about structure preservation and noise reduction.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435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Using the MNI that we checked in previous slide, the authors proposed a new metrics.</a:t>
            </a:r>
          </a:p>
          <a:p>
            <a:r>
              <a:rPr lang="en-US" altLang="ko-KR" sz="1200" dirty="0"/>
              <a:t>The proposed metric aims at maximizing the structure similarity between (noisy image &amp; MNI) and between (noisy image &amp; denoised image)</a:t>
            </a:r>
          </a:p>
          <a:p>
            <a:endParaRPr lang="en-US" altLang="ko-KR" sz="1200" dirty="0"/>
          </a:p>
          <a:p>
            <a:r>
              <a:rPr lang="en-US" altLang="ko-KR" sz="1200" dirty="0"/>
              <a:t>By maximizing the structure similarity between noisy (image &amp; MNI), we can maximize the noise reduction around homogeneous region.</a:t>
            </a:r>
          </a:p>
          <a:p>
            <a:r>
              <a:rPr lang="en-US" altLang="ko-KR" sz="1200" dirty="0"/>
              <a:t>If the denoising algorithm effectively eliminate the noise around homogeneous region, there are much noise in MNI’s same region. </a:t>
            </a:r>
          </a:p>
          <a:p>
            <a:r>
              <a:rPr lang="en-US" altLang="ko-KR" sz="1200" dirty="0"/>
              <a:t>That makes the similarity between noisy image and MNI increase.</a:t>
            </a:r>
          </a:p>
          <a:p>
            <a:endParaRPr lang="en-US" altLang="ko-KR" sz="1200" dirty="0"/>
          </a:p>
          <a:p>
            <a:r>
              <a:rPr lang="en-US" altLang="ko-KR" sz="1200" dirty="0"/>
              <a:t>On the contrary, by maximizing the structure similarity between (noisy image &amp; denoised image), we can maximize the structure preservation around highly structured region.</a:t>
            </a:r>
          </a:p>
          <a:p>
            <a:r>
              <a:rPr lang="en-US" altLang="ko-KR" sz="1200" dirty="0"/>
              <a:t>If the denoising algorithm well preserve the structure information around highly structured region, the similarity between noisy image and denoised image is increased</a:t>
            </a:r>
          </a:p>
          <a:p>
            <a:endParaRPr lang="en-US" altLang="ko-KR" sz="1200" dirty="0"/>
          </a:p>
          <a:p>
            <a:r>
              <a:rPr lang="en-US" altLang="ko-KR" sz="1200" dirty="0"/>
              <a:t>Therefore, the authors proposed a method which can maximize both of measurements and is used the new IQR method  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87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this page, I’ll introduce about related works</a:t>
            </a:r>
          </a:p>
          <a:p>
            <a:endParaRPr lang="en-US" altLang="ko-KR" dirty="0"/>
          </a:p>
          <a:p>
            <a:r>
              <a:rPr lang="en-US" altLang="ko-KR" dirty="0"/>
              <a:t>The IQR metrics are categorized based on the existence of reference image which means noise-free image.</a:t>
            </a:r>
          </a:p>
          <a:p>
            <a:r>
              <a:rPr lang="en-US" altLang="ko-KR" dirty="0"/>
              <a:t>This paper introduces the following five metrics importantly.</a:t>
            </a:r>
          </a:p>
          <a:p>
            <a:endParaRPr lang="en-US" altLang="ko-KR" dirty="0"/>
          </a:p>
          <a:p>
            <a:r>
              <a:rPr lang="en-US" altLang="ko-KR" dirty="0"/>
              <a:t>The proposed metrics is no-reference metric which is based on SSIM.</a:t>
            </a:r>
          </a:p>
          <a:p>
            <a:r>
              <a:rPr lang="en-US" altLang="ko-KR" dirty="0"/>
              <a:t>And the performance of proposed metric is compared with the performance of Q-metric.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251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This page is</a:t>
            </a:r>
            <a:r>
              <a:rPr lang="ko-KR" altLang="en-US" sz="1400" dirty="0"/>
              <a:t> </a:t>
            </a:r>
            <a:r>
              <a:rPr lang="en-US" altLang="ko-KR" sz="1400" dirty="0"/>
              <a:t>a description of the various techniques included in the full-reference IQA.</a:t>
            </a:r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In Full-reference IQA, the denoised image is compared to the original image.</a:t>
            </a:r>
          </a:p>
          <a:p>
            <a:endParaRPr lang="en-US" altLang="ko-KR" sz="1400" dirty="0"/>
          </a:p>
          <a:p>
            <a:r>
              <a:rPr lang="en-US" altLang="ko-KR" sz="1400" dirty="0"/>
              <a:t>First,</a:t>
            </a:r>
            <a:r>
              <a:rPr lang="ko-KR" altLang="en-US" sz="1400" dirty="0"/>
              <a:t> </a:t>
            </a:r>
            <a:r>
              <a:rPr lang="en-US" altLang="ko-KR" sz="1400" dirty="0"/>
              <a:t>mean square error called</a:t>
            </a:r>
            <a:r>
              <a:rPr lang="ko-KR" altLang="en-US" sz="1400" dirty="0"/>
              <a:t> </a:t>
            </a:r>
            <a:r>
              <a:rPr lang="en-US" altLang="ko-KR" sz="1400" dirty="0"/>
              <a:t>MSE.</a:t>
            </a:r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In Mean square error, errors are obtained from all pixels of the original image and the denoised image. </a:t>
            </a:r>
          </a:p>
          <a:p>
            <a:r>
              <a:rPr lang="en-US" altLang="ko-KR" sz="32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 average of the sum of the squared errors obtained becomes an error value.</a:t>
            </a:r>
          </a:p>
          <a:p>
            <a:r>
              <a:rPr lang="en-US" altLang="ko-KR" sz="32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Therefore, if the error value is low, there are the smaller differences between original image and denoised image.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Second,</a:t>
            </a:r>
            <a:r>
              <a:rPr lang="ko-KR" altLang="en-US" sz="1400" dirty="0"/>
              <a:t> </a:t>
            </a:r>
            <a:r>
              <a:rPr lang="en-US" altLang="ko-KR" sz="1400" dirty="0"/>
              <a:t>Peak signal noise ratio called PSNR.</a:t>
            </a:r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In PSNR, the ratio of noise to the maximum pixel value that an image may have is expressed.</a:t>
            </a:r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 maxi means the maximum pixel value, in eight bit image, it is two hundred fifty five.</a:t>
            </a:r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The smaller the loss, compute higher value, and with the higher loss, compute smaller value.</a:t>
            </a:r>
          </a:p>
          <a:p>
            <a:endParaRPr lang="en-US" altLang="ko-KR" sz="1400" dirty="0"/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Both methods are mathematically clear and often used in many applications.</a:t>
            </a:r>
          </a:p>
          <a:p>
            <a:r>
              <a:rPr lang="en-US" altLang="ko-KR" sz="3200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Because structural or spatial information is not considered, the two methods are not suitable for the human vision system.</a:t>
            </a:r>
            <a:endParaRPr lang="en-US" altLang="ko-KR" sz="2000" b="0" i="0" dirty="0">
              <a:solidFill>
                <a:srgbClr val="000000"/>
              </a:solidFill>
              <a:effectLst/>
              <a:latin typeface="Noto Sans" panose="020B0502040504020204" pitchFamily="34" charset="0"/>
            </a:endParaRPr>
          </a:p>
          <a:p>
            <a:r>
              <a:rPr lang="en-US" altLang="ko-KR" sz="1400" dirty="0"/>
              <a:t>For example, an image with a relatively high MSE value may be evaluated as a better denoising image visually in humans</a:t>
            </a:r>
          </a:p>
          <a:p>
            <a:r>
              <a:rPr lang="en-US" altLang="ko-KR" sz="1400" dirty="0"/>
              <a:t>Therefore, the results of visual evaluation and equation may be different.</a:t>
            </a:r>
          </a:p>
          <a:p>
            <a:endParaRPr lang="en-US" altLang="ko-KR" sz="1400" dirty="0"/>
          </a:p>
          <a:p>
            <a:r>
              <a:rPr lang="en-US" altLang="ko-KR" sz="1400" dirty="0"/>
              <a:t>so</a:t>
            </a:r>
            <a:r>
              <a:rPr lang="ko-KR" altLang="en-US" sz="1400" dirty="0"/>
              <a:t> </a:t>
            </a:r>
            <a:r>
              <a:rPr lang="en-US" altLang="ko-KR" sz="1400" dirty="0"/>
              <a:t>SSIM is introduced as an evaluation method considering the human vision system.</a:t>
            </a:r>
          </a:p>
          <a:p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88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From this page I’ll introduce about SSIM.</a:t>
            </a:r>
          </a:p>
          <a:p>
            <a:r>
              <a:rPr lang="en-US" altLang="ko-KR" sz="1400" dirty="0"/>
              <a:t>As I mentioned SSIM metric makes a significant progress compared to PSNR and MSE.</a:t>
            </a:r>
          </a:p>
          <a:p>
            <a:r>
              <a:rPr lang="en-US" altLang="ko-KR" sz="1400" dirty="0"/>
              <a:t>It is separated in three tasks of similarity measurement into luminance, contrast and structure because it is based on Human vision system.</a:t>
            </a:r>
          </a:p>
          <a:p>
            <a:r>
              <a:rPr lang="en-US" altLang="ko-KR" sz="1400" dirty="0"/>
              <a:t>And they assume that HVS is highly adapted for structures and less sensitive to the variance of the luminance and contrast.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In this paper, proposed metric is based on the image structure term in SSIM, so I’ll introduce the detail components about SSIM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This is overview of the SSIM</a:t>
            </a:r>
          </a:p>
          <a:p>
            <a:r>
              <a:rPr lang="en-US" altLang="ko-KR" sz="1400" dirty="0"/>
              <a:t>In first step~ </a:t>
            </a:r>
            <a:r>
              <a:rPr lang="ko-KR" altLang="en-US" sz="1400" dirty="0"/>
              <a:t>하나씩 누르며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20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60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520" y="4800430"/>
            <a:ext cx="10879789" cy="775845"/>
          </a:xfrm>
        </p:spPr>
        <p:txBody>
          <a:bodyPr anchor="ctr">
            <a:noAutofit/>
          </a:bodyPr>
          <a:lstStyle/>
          <a:p>
            <a:r>
              <a:rPr kumimoji="1" lang="en-US" altLang="en-US" sz="3200" dirty="0">
                <a:solidFill>
                  <a:srgbClr val="FFFFFF"/>
                </a:solidFill>
              </a:rPr>
              <a:t>A New Image Quality Metric for Image Auto-Denoising</a:t>
            </a:r>
            <a:endParaRPr kumimoji="1" lang="x-none" altLang="en-US" sz="3200" dirty="0">
              <a:solidFill>
                <a:srgbClr val="FFFFFF"/>
              </a:solidFill>
              <a:highlight>
                <a:srgbClr val="FFFF00"/>
              </a:highlight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82EC5-178D-412F-86DF-61D048179793}"/>
              </a:ext>
            </a:extLst>
          </p:cNvPr>
          <p:cNvSpPr txBox="1"/>
          <p:nvPr/>
        </p:nvSpPr>
        <p:spPr>
          <a:xfrm>
            <a:off x="1316913" y="5461898"/>
            <a:ext cx="95551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</a:rPr>
              <a:t>K. </a:t>
            </a:r>
            <a:r>
              <a:rPr lang="en-US" altLang="ko-KR" sz="1100" dirty="0" err="1">
                <a:solidFill>
                  <a:schemeClr val="bg1"/>
                </a:solidFill>
                <a:latin typeface="KoPub돋움체_Pro Medium" panose="00000600000000000000" pitchFamily="50" charset="-127"/>
              </a:rPr>
              <a:t>Xiangfei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latin typeface="KoPub돋움체_Pro Medium" panose="00000600000000000000" pitchFamily="50" charset="-127"/>
              </a:rPr>
              <a:t>L.Kuan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</a:rPr>
              <a:t> and </a:t>
            </a:r>
            <a:r>
              <a:rPr lang="en-US" altLang="ko-KR" sz="1100" dirty="0" err="1">
                <a:solidFill>
                  <a:schemeClr val="bg1"/>
                </a:solidFill>
                <a:latin typeface="KoPub돋움체_Pro Medium" panose="00000600000000000000" pitchFamily="50" charset="-127"/>
              </a:rPr>
              <a:t>Y.Qingxion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</a:rPr>
              <a:t>, ”</a:t>
            </a:r>
            <a:r>
              <a:rPr kumimoji="1" lang="en-US" altLang="en-US" sz="1100" dirty="0">
                <a:solidFill>
                  <a:srgbClr val="FFFFFF"/>
                </a:solidFill>
                <a:latin typeface="KoPub돋움체_Pro Medium" panose="00000600000000000000" pitchFamily="50" charset="-127"/>
              </a:rPr>
              <a:t> A New Image Quality Metric for Image Auto-Denoising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</a:rPr>
              <a:t>” ICCV, 2013, pp. 2888-2895.</a:t>
            </a:r>
            <a:endParaRPr lang="ko-KR" altLang="en-US" sz="1100" dirty="0">
              <a:solidFill>
                <a:schemeClr val="bg1"/>
              </a:solidFill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Related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Full-reference IQA metrics (cont’d)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Definition of Structure Similarity Index Measure (SSIM)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R" sz="1800" dirty="0"/>
                  <a:t>Step 1 : calculate luminance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kumimoji="1" lang="en-US" altLang="ko-KR" sz="1600" dirty="0"/>
                  <a:t>The luminance is estimated as the mean intensity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ko-KR" sz="14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kumimoji="1" lang="en-US" altLang="ko-KR" sz="16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R" sz="1800" dirty="0"/>
                  <a:t>Step 2 : calculate contrast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kumimoji="1" lang="en-US" altLang="ko-KR" sz="1600" dirty="0"/>
                  <a:t>The contrast is estimated as the standard deviation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kumimoji="1"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kumimoji="1" lang="en-US" altLang="ko-KR" sz="1600" dirty="0"/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kumimoji="1" lang="en-US" altLang="ko-KR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R" sz="1800" dirty="0"/>
                  <a:t>step 3 : define luminance &amp; contrast comparison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sSubSup>
                          <m:sSub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ko-KR" sz="1600" b="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 + </m:t>
                        </m:r>
                        <m:sSubSup>
                          <m:sSub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ko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kumimoji="1" lang="en-US" altLang="ko-KR" sz="16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39ECD6-5CFB-A442-B7F6-F6434BF1F5ED}"/>
                  </a:ext>
                </a:extLst>
              </p:cNvPr>
              <p:cNvSpPr txBox="1"/>
              <p:nvPr/>
            </p:nvSpPr>
            <p:spPr>
              <a:xfrm>
                <a:off x="1796114" y="6064388"/>
                <a:ext cx="9546800" cy="368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ko-KR" sz="160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 1 or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 when the comparison of  luminance or contrast of image </a:t>
                </a:r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are same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39ECD6-5CFB-A442-B7F6-F6434BF1F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14" y="6064388"/>
                <a:ext cx="9546800" cy="368819"/>
              </a:xfrm>
              <a:prstGeom prst="rect">
                <a:avLst/>
              </a:prstGeom>
              <a:blipFill>
                <a:blip r:embed="rId4"/>
                <a:stretch>
                  <a:fillRect l="-255" b="-2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A0359F-8566-CA44-94A0-0F897C5FC960}"/>
                  </a:ext>
                </a:extLst>
              </p:cNvPr>
              <p:cNvSpPr txBox="1"/>
              <p:nvPr/>
            </p:nvSpPr>
            <p:spPr>
              <a:xfrm>
                <a:off x="3977377" y="5679354"/>
                <a:ext cx="3232626" cy="333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ko-KR" sz="1400" dirty="0">
                    <a:latin typeface="KoPub돋움체_Pro Medium" panose="00000600000000000000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R" sz="1400" i="1" dirty="0">
                    <a:latin typeface="Cambria Math" panose="02040503050406030204" pitchFamily="18" charset="0"/>
                  </a:rPr>
                  <a:t>,</a:t>
                </a:r>
                <a:r>
                  <a:rPr kumimoji="1" lang="en-US" altLang="ko-KR" sz="1400" dirty="0">
                    <a:latin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ko-KR" sz="140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KoPub돋움체_Pro Medium" panose="00000600000000000000" pitchFamily="50" charset="-127"/>
                  </a:rPr>
                  <a:t>are the constant for stability)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A0359F-8566-CA44-94A0-0F897C5FC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377" y="5679354"/>
                <a:ext cx="3232626" cy="333425"/>
              </a:xfrm>
              <a:prstGeom prst="rect">
                <a:avLst/>
              </a:prstGeom>
              <a:blipFill>
                <a:blip r:embed="rId5"/>
                <a:stretch>
                  <a:fillRect l="-565" b="-20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38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Related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Full-reference IQA metrics (cont’d)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Definition of Structure Similarity Index Measure (SSIM)</a:t>
                </a:r>
              </a:p>
              <a:p>
                <a:pPr lvl="1">
                  <a:lnSpc>
                    <a:spcPct val="100000"/>
                  </a:lnSpc>
                </a:pPr>
                <a:endParaRPr kumimoji="1" lang="en-US" altLang="ko-KR" sz="20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R" sz="1800" dirty="0"/>
                  <a:t>Step 4 : define structure comparison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kumimoji="1" lang="en-US" altLang="ko-KR" sz="1600" dirty="0"/>
                  <a:t>The structure is normalized by its own standard deviation </a:t>
                </a:r>
                <a:r>
                  <a:rPr lang="ko-KR" altLang="en-US" sz="1600" dirty="0"/>
                  <a:t>→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ko-KR" sz="1600" dirty="0"/>
                  <a:t>, 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kumimoji="1" lang="en-US" altLang="ko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kumimoji="1" lang="en-US" altLang="ko-KR" sz="1600" dirty="0"/>
                  <a:t>Correlation coefficient between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sz="16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R" sz="1600" dirty="0"/>
                  <a:t> is equivalent to the correlation between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ko-KR" sz="1600" dirty="0"/>
                  <a:t>, 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kumimoji="1" lang="en-US" altLang="ko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kumimoji="1" lang="en-US" altLang="ko-KR" sz="1600" dirty="0"/>
                  <a:t>s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ko-KR" sz="16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ü"/>
                </a:pPr>
                <a:endParaRPr kumimoji="1" lang="en-US" altLang="ko-KR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R" sz="1800" dirty="0"/>
                  <a:t>Step 5 : Combine three terms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𝑆𝑆𝐼𝑀</m:t>
                    </m:r>
                    <m:d>
                      <m:d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sz="16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sz="16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kumimoji="1"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sz="16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sz="16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kumimoji="1" lang="en-US" altLang="ko-KR" sz="1600" b="0" dirty="0">
                  <a:ea typeface="Cambria Math" panose="02040503050406030204" pitchFamily="18" charset="0"/>
                </a:endParaRPr>
              </a:p>
              <a:p>
                <a:pPr marL="2286000" lvl="5" indent="0">
                  <a:lnSpc>
                    <a:spcPct val="100000"/>
                  </a:lnSpc>
                  <a:buNone/>
                </a:pPr>
                <a:r>
                  <a:rPr kumimoji="1" lang="en-US" altLang="ko-KR" sz="1600" dirty="0">
                    <a:latin typeface="KoPub돋움체_Pro Medium" panose="00000600000000000000" pitchFamily="50" charset="-127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 + 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 + </m:t>
                        </m:r>
                        <m:sSubSup>
                          <m:sSub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 + </m:t>
                        </m:r>
                        <m:sSubSup>
                          <m:sSubSup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R" sz="1600" i="1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ko-KR" dirty="0">
                  <a:latin typeface="KoPub돋움체_Pro Medium" panose="00000600000000000000" pitchFamily="50" charset="-127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kumimoji="1" lang="en-US" altLang="ko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kumimoji="1" lang="en-US" altLang="ko-KR" dirty="0"/>
              </a:p>
              <a:p>
                <a:pPr lvl="1">
                  <a:lnSpc>
                    <a:spcPct val="100000"/>
                  </a:lnSpc>
                </a:pPr>
                <a:endParaRPr kumimoji="1" lang="en-US" altLang="ko-KR" sz="20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R" sz="1800" b="1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875CE5-F295-5040-9E68-3760A6253A7C}"/>
                  </a:ext>
                </a:extLst>
              </p:cNvPr>
              <p:cNvSpPr txBox="1"/>
              <p:nvPr/>
            </p:nvSpPr>
            <p:spPr>
              <a:xfrm>
                <a:off x="5692713" y="4891043"/>
                <a:ext cx="2565240" cy="333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ko-Kore-KR" sz="1400" dirty="0">
                    <a:latin typeface="KoPub돋움체_Pro Medium" panose="00000600000000000000" pitchFamily="50" charset="-127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kumimoji="1" lang="en-US" altLang="ko-Kore-KR" sz="1400" dirty="0">
                    <a:latin typeface="KoPub돋움체_Pro Medium" panose="00000600000000000000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875CE5-F295-5040-9E68-3760A6253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13" y="4891043"/>
                <a:ext cx="2565240" cy="333040"/>
              </a:xfrm>
              <a:prstGeom prst="rect">
                <a:avLst/>
              </a:prstGeom>
              <a:blipFill>
                <a:blip r:embed="rId4"/>
                <a:stretch>
                  <a:fillRect l="-71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2E690AD-68CB-324F-BB85-558E5278A951}"/>
              </a:ext>
            </a:extLst>
          </p:cNvPr>
          <p:cNvSpPr txBox="1"/>
          <p:nvPr/>
        </p:nvSpPr>
        <p:spPr>
          <a:xfrm>
            <a:off x="1797653" y="5324880"/>
            <a:ext cx="6460300" cy="36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kumimoji="1" lang="en-US" altLang="ko-Kore-KR" sz="1600" dirty="0">
                <a:latin typeface="KoPub돋움체_Pro Medium" panose="00000600000000000000" pitchFamily="50" charset="-127"/>
                <a:ea typeface="Cambria Math" panose="02040503050406030204" pitchFamily="18" charset="0"/>
              </a:rPr>
              <a:t>Now we can evaluate image using luminance, contrast, structure </a:t>
            </a:r>
            <a:endParaRPr kumimoji="1" lang="en-US" altLang="ko-Kore-KR" sz="1600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04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Related Works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R</a:t>
            </a:r>
            <a:r>
              <a:rPr kumimoji="1" lang="en-US" altLang="ko-KR" sz="2400" b="1" dirty="0"/>
              <a:t>educed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-reference IQA metrics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Utilize only partial information of the reference image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Features are extracted using certain models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compared to extracted features from some representations of noisy images </a:t>
            </a:r>
          </a:p>
          <a:p>
            <a:pPr marL="914400" lvl="2" indent="0">
              <a:lnSpc>
                <a:spcPct val="100000"/>
              </a:lnSpc>
              <a:buNone/>
            </a:pPr>
            <a:endParaRPr kumimoji="1" lang="en-US" altLang="ko-KR" sz="18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No-reference IQA metrics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Q-metric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Compared with proposed metric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Step 1: Select sparse patches that have strong structure from the noisy image</a:t>
            </a:r>
            <a:endParaRPr lang="en-US" altLang="ko-KR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Step 2 : compute the score at extracted patches 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Step 3 : the average of extracted patches’ is the IQR value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4478FE-1F8A-D445-BFA6-EEA4EF2A2BD8}"/>
              </a:ext>
            </a:extLst>
          </p:cNvPr>
          <p:cNvGrpSpPr/>
          <p:nvPr/>
        </p:nvGrpSpPr>
        <p:grpSpPr>
          <a:xfrm>
            <a:off x="0" y="6523218"/>
            <a:ext cx="9099550" cy="449709"/>
            <a:chOff x="0" y="6485236"/>
            <a:chExt cx="9099550" cy="4497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48E0D4-ACA1-954F-A127-055A023B9974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ko-Kore-KR" sz="700" dirty="0">
                  <a:latin typeface="KoPub돋움체_Pro Medium" panose="00000600000000000000" pitchFamily="50" charset="-127"/>
                </a:rPr>
                <a:t>X. Zhu and P. </a:t>
              </a:r>
              <a:r>
                <a:rPr lang="en" altLang="ko-Kore-KR" sz="700" dirty="0" err="1">
                  <a:latin typeface="KoPub돋움체_Pro Medium" panose="00000600000000000000" pitchFamily="50" charset="-127"/>
                </a:rPr>
                <a:t>Milanfar</a:t>
              </a:r>
              <a:r>
                <a:rPr lang="en" altLang="ko-Kore-KR" sz="700" dirty="0">
                  <a:latin typeface="KoPub돋움체_Pro Medium" panose="00000600000000000000" pitchFamily="50" charset="-127"/>
                </a:rPr>
                <a:t>. Automatic parameter selection for denoising algorithms using a no-reference measure of image content. </a:t>
              </a:r>
              <a:r>
                <a:rPr lang="en" altLang="ko-Kore-KR" sz="700" i="1" dirty="0">
                  <a:latin typeface="KoPub돋움체_Pro Medium" panose="00000600000000000000" pitchFamily="50" charset="-127"/>
                </a:rPr>
                <a:t>TIP</a:t>
              </a:r>
              <a:r>
                <a:rPr lang="en" altLang="ko-Kore-KR" sz="700" dirty="0">
                  <a:latin typeface="KoPub돋움체_Pro Medium" panose="00000600000000000000" pitchFamily="50" charset="-127"/>
                </a:rPr>
                <a:t>, 19(12):3116–3132, 2010. </a:t>
              </a:r>
            </a:p>
            <a:p>
              <a:r>
                <a:rPr lang="en-US" altLang="ko-KR" sz="700" dirty="0">
                  <a:latin typeface="KoPub돋움체_Pro Medium" panose="00000600000000000000" pitchFamily="50" charset="-127"/>
                </a:rPr>
                <a:t>.</a:t>
              </a:r>
              <a:endParaRPr lang="ko-KR" altLang="en-US" sz="700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0B1605-50AE-F745-9ABD-595EABA59B23}"/>
                </a:ext>
              </a:extLst>
            </p:cNvPr>
            <p:cNvSpPr txBox="1"/>
            <p:nvPr/>
          </p:nvSpPr>
          <p:spPr>
            <a:xfrm>
              <a:off x="0" y="6485236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</a:rPr>
                <a:t>[3]</a:t>
              </a:r>
              <a:endParaRPr lang="ko-KR" altLang="en-US" sz="900" dirty="0">
                <a:latin typeface="KoPub돋움체_Pro Medium" panose="00000600000000000000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84B179-7F5C-6F48-B44F-EABC73C7FB51}"/>
              </a:ext>
            </a:extLst>
          </p:cNvPr>
          <p:cNvSpPr txBox="1"/>
          <p:nvPr/>
        </p:nvSpPr>
        <p:spPr>
          <a:xfrm>
            <a:off x="2232991" y="3429000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</a:rPr>
              <a:t>[3]</a:t>
            </a:r>
            <a:endParaRPr lang="ko-KR" altLang="en-US" sz="900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텍스트, 대지, 실외, 식물이(가) 표시된 사진&#10;&#10;자동 생성된 설명">
            <a:extLst>
              <a:ext uri="{FF2B5EF4-FFF2-40B4-BE49-F238E27FC236}">
                <a16:creationId xmlns:a16="http://schemas.microsoft.com/office/drawing/2014/main" id="{7E5EB412-A995-CF44-A5DF-1DA87260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712" y="4225889"/>
            <a:ext cx="1713672" cy="1722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38C88C-BF7F-4CAE-8FAC-0FFEC9D632F5}"/>
              </a:ext>
            </a:extLst>
          </p:cNvPr>
          <p:cNvSpPr txBox="1"/>
          <p:nvPr/>
        </p:nvSpPr>
        <p:spPr>
          <a:xfrm>
            <a:off x="10225645" y="5995618"/>
            <a:ext cx="1339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KoPub돋움체_Pro Medium" panose="00000600000000000000" pitchFamily="50" charset="-127"/>
              </a:rPr>
              <a:t>Selected patches</a:t>
            </a:r>
            <a:endParaRPr kumimoji="1" lang="ko-Kore-KR" altLang="en-US" sz="1000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5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Metric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Introduction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Parameter setting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Good parameter setting is important to make proper balance between preserving structure and reduction of the noise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dirty="0"/>
              <a:t>preserve too many structural details </a:t>
            </a:r>
            <a:r>
              <a:rPr lang="ko-KR" altLang="en-US" dirty="0"/>
              <a:t>→</a:t>
            </a:r>
            <a:r>
              <a:rPr lang="en-US" altLang="ko-KR" dirty="0"/>
              <a:t> denoising effect is insufficient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dirty="0"/>
              <a:t>Remove too much noise </a:t>
            </a:r>
            <a:r>
              <a:rPr lang="ko-KR" altLang="en-US" dirty="0"/>
              <a:t>→</a:t>
            </a:r>
            <a:r>
              <a:rPr lang="en-US" altLang="ko-KR" dirty="0"/>
              <a:t> structural details loss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2000" b="1" dirty="0"/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Measurements for evaluating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Noise reduction Map N  &amp;  Structure preservation Map P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computed by using the similarity comparison from the SSIM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Unlike SSIM, proposed metric don’t use reference image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6513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Metric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Overview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proposed algorithm</a:t>
            </a:r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dirty="0"/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16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C86E99-BFD1-48E0-A816-6D3EE639C3C2}"/>
              </a:ext>
            </a:extLst>
          </p:cNvPr>
          <p:cNvGrpSpPr/>
          <p:nvPr/>
        </p:nvGrpSpPr>
        <p:grpSpPr>
          <a:xfrm>
            <a:off x="6021617" y="2262239"/>
            <a:ext cx="6256523" cy="2948995"/>
            <a:chOff x="6021617" y="2447759"/>
            <a:chExt cx="6256523" cy="2948995"/>
          </a:xfrm>
        </p:grpSpPr>
        <p:sp>
          <p:nvSpPr>
            <p:cNvPr id="9" name="사각형: 둥근 모서리 20">
              <a:extLst>
                <a:ext uri="{FF2B5EF4-FFF2-40B4-BE49-F238E27FC236}">
                  <a16:creationId xmlns:a16="http://schemas.microsoft.com/office/drawing/2014/main" id="{08B5A71A-DB4A-D742-8016-E7C0B275037D}"/>
                </a:ext>
              </a:extLst>
            </p:cNvPr>
            <p:cNvSpPr/>
            <p:nvPr/>
          </p:nvSpPr>
          <p:spPr>
            <a:xfrm>
              <a:off x="6021617" y="2447759"/>
              <a:ext cx="5918789" cy="294899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0D6C45-2A24-364D-80AC-B341C5B41DEC}"/>
                    </a:ext>
                  </a:extLst>
                </p:cNvPr>
                <p:cNvSpPr txBox="1"/>
                <p:nvPr/>
              </p:nvSpPr>
              <p:spPr>
                <a:xfrm>
                  <a:off x="6183372" y="2529220"/>
                  <a:ext cx="6094768" cy="27502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 : input noisy image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^</m:t>
                          </m:r>
                        </m:sup>
                      </m:sSubSup>
                    </m:oMath>
                  </a14:m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: denoised image obtained from a denoising algorithm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 : parameter configuration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ko-Kore-KR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: MNI obtained with parameter configuration </a:t>
                  </a:r>
                  <a14:m>
                    <m:oMath xmlns:m="http://schemas.openxmlformats.org/officeDocument/2006/math"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 (estimated image noise)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map </a:t>
                  </a:r>
                  <a14:m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 : local structure similarity between </a:t>
                  </a:r>
                  <a14:m>
                    <m:oMath xmlns:m="http://schemas.openxmlformats.org/officeDocument/2006/math"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ko-Kore-KR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endParaRPr kumimoji="1" lang="en-US" altLang="ko-Kore-KR" dirty="0">
                    <a:latin typeface="KoPub돋움체_Pro Medium" panose="00000600000000000000" pitchFamily="50" charset="-127"/>
                  </a:endParaRP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map </a:t>
                  </a:r>
                  <a14:m>
                    <m:oMath xmlns:m="http://schemas.openxmlformats.org/officeDocument/2006/math">
                      <m:r>
                        <a:rPr kumimoji="1" lang="en-US" altLang="ko-Kore-KR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 : local structure similarity between </a:t>
                  </a:r>
                  <a14:m>
                    <m:oMath xmlns:m="http://schemas.openxmlformats.org/officeDocument/2006/math">
                      <m:r>
                        <a:rPr kumimoji="1" lang="en-US" altLang="ko-Kore-KR" i="1" dirty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endParaRPr kumimoji="1" lang="en-US" altLang="ko-Kore-KR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0D6C45-2A24-364D-80AC-B341C5B41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372" y="2529220"/>
                  <a:ext cx="6094768" cy="2750240"/>
                </a:xfrm>
                <a:prstGeom prst="rect">
                  <a:avLst/>
                </a:prstGeom>
                <a:blipFill>
                  <a:blip r:embed="rId3"/>
                  <a:stretch>
                    <a:fillRect l="-700" b="-265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C507BE0-2C53-46E1-98E0-B35D33D60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26" y="2225986"/>
            <a:ext cx="4677149" cy="308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7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Overview (cont’d)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proposed algorithm</a:t>
                </a:r>
                <a:endParaRPr lang="en-US" altLang="ko-KR" sz="20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Step 1 : compute the MNI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We can get “Method Noise Image” through equation</a:t>
                </a:r>
                <a14:m>
                  <m:oMath xmlns:m="http://schemas.openxmlformats.org/officeDocument/2006/math">
                    <m:r>
                      <a:rPr kumimoji="1" lang="en-US" altLang="ko-Kore-KR" sz="1600" b="0" i="0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ko-Kore-KR" sz="16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kumimoji="1" lang="en-US" altLang="ko-Kore-K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6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ko-Kore-K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endParaRPr lang="en-US" altLang="ko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Step 2 ~ 3 : compute structure similarity map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8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ko-KR" sz="18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Using SSIM metric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ko-KR" sz="16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Step 4 : compute image quality score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ko-KR" sz="18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use linear correlation coefficient of maps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6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1600" dirty="0"/>
                  <a:t> as image quality score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D44CD0-5F2B-7B44-A5D9-3074DAC2BEBC}"/>
              </a:ext>
            </a:extLst>
          </p:cNvPr>
          <p:cNvGrpSpPr/>
          <p:nvPr/>
        </p:nvGrpSpPr>
        <p:grpSpPr>
          <a:xfrm>
            <a:off x="2574484" y="2746965"/>
            <a:ext cx="4917016" cy="1517958"/>
            <a:chOff x="3276233" y="5288011"/>
            <a:chExt cx="4917016" cy="1517958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EB60EA2F-731E-CE40-9EFF-456A21E1A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9249" y="5292816"/>
              <a:ext cx="1134000" cy="1114941"/>
            </a:xfrm>
            <a:prstGeom prst="rect">
              <a:avLst/>
            </a:prstGeom>
          </p:spPr>
        </p:pic>
        <p:pic>
          <p:nvPicPr>
            <p:cNvPr id="13" name="그림 12" descr="텍스트, 실외이(가) 표시된 사진&#10;&#10;자동 생성된 설명">
              <a:extLst>
                <a:ext uri="{FF2B5EF4-FFF2-40B4-BE49-F238E27FC236}">
                  <a16:creationId xmlns:a16="http://schemas.microsoft.com/office/drawing/2014/main" id="{D33B6682-7027-CF4B-9EA6-7391D259A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6233" y="5288011"/>
              <a:ext cx="1134000" cy="1119746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0F6B7A3-F113-D04D-AD98-EC2D1A2A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7741" y="5292815"/>
              <a:ext cx="1134000" cy="111974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A89E53-FA93-6443-8288-E9C0C26C3172}"/>
                </a:ext>
              </a:extLst>
            </p:cNvPr>
            <p:cNvSpPr txBox="1"/>
            <p:nvPr/>
          </p:nvSpPr>
          <p:spPr>
            <a:xfrm>
              <a:off x="4649582" y="5656498"/>
              <a:ext cx="278809" cy="382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KoPub돋움체_Pro Medium" panose="00000600000000000000" pitchFamily="50" charset="-127"/>
                </a:rPr>
                <a:t>=</a:t>
              </a:r>
              <a:endParaRPr kumimoji="1" lang="ko-Kore-KR" altLang="en-US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F24BE5-F1B0-1A40-BB1E-1517593244D7}"/>
                </a:ext>
              </a:extLst>
            </p:cNvPr>
            <p:cNvSpPr txBox="1"/>
            <p:nvPr/>
          </p:nvSpPr>
          <p:spPr>
            <a:xfrm>
              <a:off x="6541090" y="5656498"/>
              <a:ext cx="278809" cy="382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>
                  <a:latin typeface="KoPub돋움체_Pro Medium" panose="00000600000000000000" pitchFamily="50" charset="-127"/>
                </a:rPr>
                <a:t>-</a:t>
              </a:r>
              <a:endParaRPr kumimoji="1" lang="ko-Kore-KR" altLang="en-US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EDCB2A-AB00-EC4B-8B05-F7499549C39F}"/>
                </a:ext>
              </a:extLst>
            </p:cNvPr>
            <p:cNvSpPr txBox="1"/>
            <p:nvPr/>
          </p:nvSpPr>
          <p:spPr>
            <a:xfrm>
              <a:off x="3360264" y="6392413"/>
              <a:ext cx="9659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KoPub돋움체_Pro Medium" panose="00000600000000000000" pitchFamily="50" charset="-127"/>
                </a:rPr>
                <a:t>MNI</a:t>
              </a:r>
              <a:endParaRPr kumimoji="1" lang="ko-Kore-KR" altLang="en-US" sz="1000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A5A6C1-4840-4E41-AFB3-0EC90FF5CEFF}"/>
                </a:ext>
              </a:extLst>
            </p:cNvPr>
            <p:cNvSpPr txBox="1"/>
            <p:nvPr/>
          </p:nvSpPr>
          <p:spPr>
            <a:xfrm>
              <a:off x="5251772" y="6395034"/>
              <a:ext cx="9659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KoPub돋움체_Pro Medium" panose="00000600000000000000" pitchFamily="50" charset="-127"/>
                </a:rPr>
                <a:t>Noisy image</a:t>
              </a:r>
              <a:endParaRPr kumimoji="1" lang="ko-Kore-KR" altLang="en-US" sz="1000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767FD8-810F-3942-BA72-AA0D83CE1E0D}"/>
                </a:ext>
              </a:extLst>
            </p:cNvPr>
            <p:cNvSpPr txBox="1"/>
            <p:nvPr/>
          </p:nvSpPr>
          <p:spPr>
            <a:xfrm>
              <a:off x="7101264" y="6405859"/>
              <a:ext cx="1049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000" dirty="0">
                  <a:latin typeface="KoPub돋움체_Pro Medium" panose="00000600000000000000" pitchFamily="50" charset="-127"/>
                </a:rPr>
                <a:t>denoised image</a:t>
              </a:r>
              <a:endParaRPr kumimoji="1" lang="ko-Kore-KR" altLang="en-US" sz="1000" dirty="0">
                <a:latin typeface="KoPub돋움체_Pro Medium" panose="000006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609357-D252-AB45-BD26-ED1CD4992F83}"/>
              </a:ext>
            </a:extLst>
          </p:cNvPr>
          <p:cNvGrpSpPr/>
          <p:nvPr/>
        </p:nvGrpSpPr>
        <p:grpSpPr>
          <a:xfrm>
            <a:off x="8014805" y="4063710"/>
            <a:ext cx="4045492" cy="1591035"/>
            <a:chOff x="6004485" y="2471855"/>
            <a:chExt cx="4889240" cy="1591035"/>
          </a:xfrm>
        </p:grpSpPr>
        <p:sp>
          <p:nvSpPr>
            <p:cNvPr id="22" name="사각형: 둥근 모서리 20">
              <a:extLst>
                <a:ext uri="{FF2B5EF4-FFF2-40B4-BE49-F238E27FC236}">
                  <a16:creationId xmlns:a16="http://schemas.microsoft.com/office/drawing/2014/main" id="{DE7CDD3B-82B3-4F4F-B306-A4933C43D2DF}"/>
                </a:ext>
              </a:extLst>
            </p:cNvPr>
            <p:cNvSpPr/>
            <p:nvPr/>
          </p:nvSpPr>
          <p:spPr>
            <a:xfrm>
              <a:off x="6004485" y="2471855"/>
              <a:ext cx="4830958" cy="159103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54ED5E-40CD-4D4E-AB86-9789243A3450}"/>
                    </a:ext>
                  </a:extLst>
                </p:cNvPr>
                <p:cNvSpPr txBox="1"/>
                <p:nvPr/>
              </p:nvSpPr>
              <p:spPr>
                <a:xfrm>
                  <a:off x="6062767" y="2538904"/>
                  <a:ext cx="4830958" cy="1422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kumimoji="1" lang="en-US" altLang="ko-Kore-KR" sz="12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kumimoji="1" lang="en-US" altLang="ko-Kore-KR" sz="1200" dirty="0">
                      <a:latin typeface="KoPub돋움체_Pro Medium" panose="00000600000000000000" pitchFamily="50" charset="-127"/>
                    </a:rPr>
                    <a:t> : input noisy image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^</m:t>
                          </m:r>
                        </m:sup>
                      </m:sSubSup>
                    </m:oMath>
                  </a14:m>
                  <a:r>
                    <a:rPr kumimoji="1" lang="en-US" altLang="ko-Kore-KR" sz="1200" dirty="0">
                      <a:latin typeface="KoPub돋움체_Pro Medium" panose="00000600000000000000" pitchFamily="50" charset="-127"/>
                    </a:rPr>
                    <a:t>: denoised image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kumimoji="1" lang="en-US" altLang="ko-Kore-KR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kumimoji="1" lang="en-US" altLang="ko-Kore-KR" sz="1200" dirty="0">
                      <a:latin typeface="KoPub돋움체_Pro Medium" panose="00000600000000000000" pitchFamily="50" charset="-127"/>
                    </a:rPr>
                    <a:t> : parameter configuration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ko-Kore-KR" sz="12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1" lang="en-US" altLang="ko-Kore-KR" sz="1200" dirty="0">
                      <a:latin typeface="KoPub돋움체_Pro Medium" panose="00000600000000000000" pitchFamily="50" charset="-127"/>
                    </a:rPr>
                    <a:t>: MNI obtained with parameter configuration </a:t>
                  </a:r>
                  <a14:m>
                    <m:oMath xmlns:m="http://schemas.openxmlformats.org/officeDocument/2006/math">
                      <m:r>
                        <a:rPr kumimoji="1" lang="en-US" altLang="ko-Kore-KR" sz="1200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kumimoji="1" lang="en-US" altLang="ko-Kore-KR" sz="1200" dirty="0">
                      <a:latin typeface="KoPub돋움체_Pro Medium" panose="00000600000000000000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:r>
                    <a:rPr kumimoji="1" lang="en-US" altLang="ko-Kore-KR" sz="1200" dirty="0">
                      <a:latin typeface="KoPub돋움체_Pro Medium" panose="00000600000000000000" pitchFamily="50" charset="-127"/>
                    </a:rPr>
                    <a:t>map </a:t>
                  </a:r>
                  <a14:m>
                    <m:oMath xmlns:m="http://schemas.openxmlformats.org/officeDocument/2006/math">
                      <m:r>
                        <a:rPr kumimoji="1" lang="en-US" altLang="ko-Kore-KR" sz="12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kumimoji="1" lang="en-US" altLang="ko-Kore-KR" sz="1200" dirty="0">
                      <a:latin typeface="KoPub돋움체_Pro Medium" panose="00000600000000000000" pitchFamily="50" charset="-127"/>
                    </a:rPr>
                    <a:t> : local structure similarity between </a:t>
                  </a:r>
                  <a14:m>
                    <m:oMath xmlns:m="http://schemas.openxmlformats.org/officeDocument/2006/math">
                      <m:r>
                        <a:rPr kumimoji="1" lang="en-US" altLang="ko-Kore-KR" sz="1200" i="1" dirty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kumimoji="1" lang="en-US" altLang="ko-Kore-KR" sz="1200" dirty="0">
                      <a:latin typeface="KoPub돋움체_Pro Medium" panose="00000600000000000000" pitchFamily="50" charset="-127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kumimoji="1" lang="en-US" altLang="ko-Kore-KR" sz="12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endParaRPr kumimoji="1" lang="en-US" altLang="ko-Kore-KR" sz="1200" dirty="0">
                    <a:latin typeface="KoPub돋움체_Pro Medium" panose="00000600000000000000" pitchFamily="50" charset="-127"/>
                  </a:endParaRP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:r>
                    <a:rPr kumimoji="1" lang="en-US" altLang="ko-Kore-KR" sz="1200" dirty="0">
                      <a:latin typeface="KoPub돋움체_Pro Medium" panose="00000600000000000000" pitchFamily="50" charset="-127"/>
                    </a:rPr>
                    <a:t>map </a:t>
                  </a:r>
                  <a14:m>
                    <m:oMath xmlns:m="http://schemas.openxmlformats.org/officeDocument/2006/math">
                      <m:r>
                        <a:rPr kumimoji="1" lang="en-US" altLang="ko-Kore-KR" sz="120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ko-Kore-KR" sz="1200" dirty="0">
                      <a:latin typeface="KoPub돋움체_Pro Medium" panose="00000600000000000000" pitchFamily="50" charset="-127"/>
                    </a:rPr>
                    <a:t> : local structure similarity between </a:t>
                  </a:r>
                  <a14:m>
                    <m:oMath xmlns:m="http://schemas.openxmlformats.org/officeDocument/2006/math">
                      <m:r>
                        <a:rPr kumimoji="1" lang="en-US" altLang="ko-Kore-KR" sz="1200" i="1" dirty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kumimoji="1" lang="en-US" altLang="ko-Kore-KR" sz="1200" dirty="0">
                      <a:latin typeface="KoPub돋움체_Pro Medium" panose="00000600000000000000" pitchFamily="50" charset="-127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12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endParaRPr kumimoji="1" lang="en-US" altLang="ko-Kore-KR" sz="1200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54ED5E-40CD-4D4E-AB86-9789243A34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2767" y="2538904"/>
                  <a:ext cx="4830958" cy="1422249"/>
                </a:xfrm>
                <a:prstGeom prst="rect">
                  <a:avLst/>
                </a:prstGeom>
                <a:blipFill>
                  <a:blip r:embed="rId7"/>
                  <a:stretch>
                    <a:fillRect b="-25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86418157-C1A7-4FA1-B982-1492FD078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6654" y="1797521"/>
            <a:ext cx="3302770" cy="21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5"/>
                <a:ext cx="11536650" cy="579405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Structure Comparison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Assumption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Denoising algorithm does not change the luminance nor the contrast of a noisy image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/>
                  <a:t>Luminance &amp; contrast are same in noisy &amp; denoised image 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/>
                  <a:t>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𝑆𝑆𝐼𝑀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𝑆𝑆𝐼𝑀</m:t>
                    </m:r>
                    <m:d>
                      <m:d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kumimoji="1" lang="en-US" altLang="ko-KR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kumimoji="1" lang="en-US" altLang="ko-KR" dirty="0">
                  <a:ea typeface="Cambria Math" panose="02040503050406030204" pitchFamily="18" charset="0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R" sz="1800" dirty="0">
                    <a:ea typeface="Cambria Math" panose="02040503050406030204" pitchFamily="18" charset="0"/>
                  </a:rPr>
                  <a:t>estimate the visual quality of a denoised image only with the structure comparison term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R" sz="180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>
                    <a:ea typeface="Cambria Math" panose="02040503050406030204" pitchFamily="18" charset="0"/>
                  </a:rPr>
                  <a:t>Structure Comparison Function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Same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process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with</a:t>
                </a:r>
                <a:r>
                  <a:rPr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𝑆𝑆𝐼𝑀</m:t>
                    </m:r>
                  </m:oMath>
                </a14:m>
                <a:endParaRPr lang="en-US" altLang="ko-KR" sz="1800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kumimoji="1" lang="en-US" altLang="ko-KR" dirty="0"/>
                  <a:t>Luminance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kumimoji="1" lang="en-US" altLang="ko-KR" dirty="0"/>
                  <a:t>Contrast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kumimoji="1"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kumimoji="1" lang="en-US" altLang="ko-KR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kumimoji="1" lang="en-US" altLang="ko-KR" dirty="0"/>
                  <a:t> 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kumimoji="1" lang="en-US" altLang="ko-KR" dirty="0"/>
                  <a:t>Normalization : </a:t>
                </a:r>
                <a14:m>
                  <m:oMath xmlns:m="http://schemas.openxmlformats.org/officeDocument/2006/math"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kumimoji="1" lang="en-US" altLang="ko-KR" dirty="0"/>
                  <a:t>, 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kumimoji="1" lang="en-US" altLang="ko-KR" dirty="0">
                    <a:solidFill>
                      <a:schemeClr val="accent1"/>
                    </a:solidFill>
                  </a:rPr>
                  <a:t>s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r>
                          <a:rPr kumimoji="1"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kumimoji="1"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kumimoji="1"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en-US" altLang="ko-KR" sz="16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5"/>
                <a:ext cx="11536650" cy="5794059"/>
              </a:xfrm>
              <a:blipFill>
                <a:blip r:embed="rId3"/>
                <a:stretch>
                  <a:fillRect l="-687" t="-8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4089171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Noise and Structure Measurement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Define structure similarity map N </a:t>
                </a: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ko-KR" sz="1800" dirty="0"/>
                  <a:t> : local image patch of image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8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800" dirty="0"/>
                  <a:t> at pixel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1800" dirty="0"/>
                  <a:t>: The </a:t>
                </a:r>
                <a:r>
                  <a:rPr lang="en-US" altLang="ko-KR" sz="1800" dirty="0">
                    <a:solidFill>
                      <a:schemeClr val="accent1"/>
                    </a:solidFill>
                  </a:rPr>
                  <a:t>noise reduction measurement </a:t>
                </a:r>
                <a:r>
                  <a:rPr lang="en-US" altLang="ko-KR" sz="1800" dirty="0"/>
                  <a:t>at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sz="1800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Structure similarity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ko-KR" dirty="0"/>
                  <a:t>)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800" dirty="0"/>
                  <a:t> is a map composed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1DD28D-D93F-4154-8A76-CFEACE3F2F78}"/>
              </a:ext>
            </a:extLst>
          </p:cNvPr>
          <p:cNvGrpSpPr/>
          <p:nvPr/>
        </p:nvGrpSpPr>
        <p:grpSpPr>
          <a:xfrm>
            <a:off x="7768658" y="2119171"/>
            <a:ext cx="4184981" cy="1714915"/>
            <a:chOff x="7702219" y="4279758"/>
            <a:chExt cx="4184981" cy="17149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D81EE4-AD9B-49BA-82D1-84FF16BA944A}"/>
                </a:ext>
              </a:extLst>
            </p:cNvPr>
            <p:cNvSpPr txBox="1"/>
            <p:nvPr/>
          </p:nvSpPr>
          <p:spPr>
            <a:xfrm>
              <a:off x="7702219" y="4279758"/>
              <a:ext cx="2773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_Pro Medium" panose="00000600000000000000" pitchFamily="50" charset="-127"/>
                </a:rPr>
                <a:t>Homogeneous region</a:t>
              </a:r>
            </a:p>
            <a:p>
              <a:endParaRPr lang="en-US" altLang="ko-KR" dirty="0">
                <a:latin typeface="KoPub돋움체_Pro Medium" panose="00000600000000000000" pitchFamily="50" charset="-127"/>
              </a:endParaRPr>
            </a:p>
            <a:p>
              <a:endParaRPr lang="ko-KR" altLang="en-US" dirty="0">
                <a:latin typeface="KoPub돋움체_Pro Medium" panose="00000600000000000000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6CE257-F992-4240-A11C-7979AD940038}"/>
                    </a:ext>
                  </a:extLst>
                </p:cNvPr>
                <p:cNvSpPr txBox="1"/>
                <p:nvPr/>
              </p:nvSpPr>
              <p:spPr>
                <a:xfrm>
                  <a:off x="7716986" y="4609678"/>
                  <a:ext cx="4170214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Most of the noise has been removed</a:t>
                  </a:r>
                </a:p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Removed noise should present in the MNI at the same location </a:t>
                  </a:r>
                </a:p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The structure of the noisy image</a:t>
                  </a:r>
                  <a14:m>
                    <m:oMath xmlns:m="http://schemas.openxmlformats.org/officeDocument/2006/math"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 </m:t>
                      </m:r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𝐼</m:t>
                      </m:r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 </m:t>
                      </m:r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and the MNI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lang="en-US" altLang="ko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should be locally similar</a:t>
                  </a:r>
                </a:p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Correlation coefficient relatively high (white)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6CE257-F992-4240-A11C-7979AD940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986" y="4609678"/>
                  <a:ext cx="4170214" cy="1384995"/>
                </a:xfrm>
                <a:prstGeom prst="rect">
                  <a:avLst/>
                </a:prstGeom>
                <a:blipFill>
                  <a:blip r:embed="rId4"/>
                  <a:stretch>
                    <a:fillRect l="-292" t="-881" b="-3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3C8E19-2ECA-448A-8CFE-E0CF9F48F41F}"/>
              </a:ext>
            </a:extLst>
          </p:cNvPr>
          <p:cNvGrpSpPr/>
          <p:nvPr/>
        </p:nvGrpSpPr>
        <p:grpSpPr>
          <a:xfrm>
            <a:off x="1861157" y="4420005"/>
            <a:ext cx="2010907" cy="2068495"/>
            <a:chOff x="1667851" y="4264267"/>
            <a:chExt cx="2010907" cy="20684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2A1195-2AB2-4AA5-A8F0-86E5302A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7851" y="4264267"/>
              <a:ext cx="2010907" cy="15339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43BE80-CEFD-4950-81EF-B2D476EA4B25}"/>
                    </a:ext>
                  </a:extLst>
                </p:cNvPr>
                <p:cNvSpPr txBox="1"/>
                <p:nvPr/>
              </p:nvSpPr>
              <p:spPr>
                <a:xfrm>
                  <a:off x="2037428" y="5809542"/>
                  <a:ext cx="119625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Noisy image (</a:t>
                  </a:r>
                  <a14:m>
                    <m:oMath xmlns:m="http://schemas.openxmlformats.org/officeDocument/2006/math"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)</a:t>
                  </a:r>
                  <a:endParaRPr kumimoji="1" lang="ko-Kore-KR" altLang="en-US" sz="1400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43BE80-CEFD-4950-81EF-B2D476EA4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7428" y="5809542"/>
                  <a:ext cx="1196253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510" t="-2353" r="-4592" b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345C1E-D201-4295-839D-ED0C52E532BC}"/>
              </a:ext>
            </a:extLst>
          </p:cNvPr>
          <p:cNvGrpSpPr/>
          <p:nvPr/>
        </p:nvGrpSpPr>
        <p:grpSpPr>
          <a:xfrm>
            <a:off x="8339429" y="4431128"/>
            <a:ext cx="2029353" cy="2046249"/>
            <a:chOff x="8146123" y="4123985"/>
            <a:chExt cx="2029353" cy="2046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B937DD0-63D1-4CA3-A876-AD6D5CAD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6123" y="4123985"/>
              <a:ext cx="2012143" cy="15339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B01641-B0FD-4CBC-9039-2136306B0AB9}"/>
                </a:ext>
              </a:extLst>
            </p:cNvPr>
            <p:cNvSpPr txBox="1"/>
            <p:nvPr/>
          </p:nvSpPr>
          <p:spPr>
            <a:xfrm>
              <a:off x="8163333" y="5647014"/>
              <a:ext cx="2012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dirty="0">
                  <a:latin typeface="KoPub돋움체_Pro Medium" panose="00000600000000000000" pitchFamily="50" charset="-127"/>
                </a:rPr>
                <a:t>Maps for noise reduction (N)</a:t>
              </a:r>
              <a:endParaRPr kumimoji="1" lang="ko-Kore-KR" altLang="en-US" sz="1400" dirty="0">
                <a:latin typeface="KoPub돋움체_Pro Medium" panose="00000600000000000000" pitchFamily="50" charset="-127"/>
              </a:endParaRPr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5E0F432-2C7E-4E35-AF24-4F79AE5A538B}"/>
              </a:ext>
            </a:extLst>
          </p:cNvPr>
          <p:cNvSpPr/>
          <p:nvPr/>
        </p:nvSpPr>
        <p:spPr>
          <a:xfrm>
            <a:off x="7472273" y="4963363"/>
            <a:ext cx="492020" cy="442762"/>
          </a:xfrm>
          <a:prstGeom prst="rightArrow">
            <a:avLst/>
          </a:prstGeom>
          <a:solidFill>
            <a:srgbClr val="445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7995233-845A-4A4F-91E5-4DD618962BFD}"/>
              </a:ext>
            </a:extLst>
          </p:cNvPr>
          <p:cNvSpPr/>
          <p:nvPr/>
        </p:nvSpPr>
        <p:spPr>
          <a:xfrm rot="994226">
            <a:off x="9437637" y="4642613"/>
            <a:ext cx="847024" cy="3862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504680-A273-41F1-AF03-F20F42BA68CC}"/>
              </a:ext>
            </a:extLst>
          </p:cNvPr>
          <p:cNvSpPr/>
          <p:nvPr/>
        </p:nvSpPr>
        <p:spPr>
          <a:xfrm rot="994226">
            <a:off x="8450772" y="5531199"/>
            <a:ext cx="646489" cy="3137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7977B32-5102-4731-8DC3-0F3D9E100EC6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9868532" y="3834086"/>
            <a:ext cx="47702" cy="8165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4200F1-2AB5-4548-AA64-EF28766771D4}"/>
              </a:ext>
            </a:extLst>
          </p:cNvPr>
          <p:cNvCxnSpPr>
            <a:cxnSpLocks/>
            <a:stCxn id="13" idx="1"/>
            <a:endCxn id="21" idx="2"/>
          </p:cNvCxnSpPr>
          <p:nvPr/>
        </p:nvCxnSpPr>
        <p:spPr>
          <a:xfrm flipV="1">
            <a:off x="8586579" y="3834086"/>
            <a:ext cx="1281953" cy="16824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442EF3B9-CF45-4884-B947-D39CC10FD747}"/>
              </a:ext>
            </a:extLst>
          </p:cNvPr>
          <p:cNvSpPr/>
          <p:nvPr/>
        </p:nvSpPr>
        <p:spPr>
          <a:xfrm>
            <a:off x="4247200" y="4948572"/>
            <a:ext cx="463894" cy="472345"/>
          </a:xfrm>
          <a:prstGeom prst="mathMultiply">
            <a:avLst/>
          </a:prstGeom>
          <a:solidFill>
            <a:srgbClr val="445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BCCB24-2D29-4292-B833-D749E48852F1}"/>
              </a:ext>
            </a:extLst>
          </p:cNvPr>
          <p:cNvGrpSpPr/>
          <p:nvPr/>
        </p:nvGrpSpPr>
        <p:grpSpPr>
          <a:xfrm>
            <a:off x="5086230" y="4427634"/>
            <a:ext cx="2010907" cy="2053236"/>
            <a:chOff x="4674368" y="4267382"/>
            <a:chExt cx="2010907" cy="20532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6855312-0844-4DD2-849E-B59D60165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4368" y="4267382"/>
              <a:ext cx="2010907" cy="1533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0894494-6D41-46F1-81C3-29CCA28EEE91}"/>
                    </a:ext>
                  </a:extLst>
                </p:cNvPr>
                <p:cNvSpPr txBox="1"/>
                <p:nvPr/>
              </p:nvSpPr>
              <p:spPr>
                <a:xfrm>
                  <a:off x="5119330" y="5797398"/>
                  <a:ext cx="112075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MNI</a:t>
                  </a:r>
                </a:p>
                <a:p>
                  <a:pPr algn="ctr"/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)</a:t>
                  </a:r>
                  <a:endParaRPr kumimoji="1" lang="ko-Kore-KR" altLang="en-US" sz="1400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0894494-6D41-46F1-81C3-29CCA28EE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330" y="5797398"/>
                  <a:ext cx="1120755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163" b="-116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5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Noise and Structure Measurement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Define structure similarity map N </a:t>
                </a: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ko-KR" sz="1800" dirty="0"/>
                  <a:t> : local image patch of image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8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800" dirty="0"/>
                  <a:t> at pixel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1800" dirty="0"/>
                  <a:t>: The </a:t>
                </a:r>
                <a:r>
                  <a:rPr lang="en-US" altLang="ko-KR" sz="1800" dirty="0">
                    <a:solidFill>
                      <a:schemeClr val="accent1"/>
                    </a:solidFill>
                  </a:rPr>
                  <a:t>noise reduction measurement </a:t>
                </a:r>
                <a:r>
                  <a:rPr lang="en-US" altLang="ko-KR" sz="1800" dirty="0"/>
                  <a:t>at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sz="1800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Structure similarity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ko-KR" dirty="0"/>
                  <a:t>)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800" dirty="0"/>
                  <a:t> is a map composed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1DD28D-D93F-4154-8A76-CFEACE3F2F78}"/>
              </a:ext>
            </a:extLst>
          </p:cNvPr>
          <p:cNvGrpSpPr/>
          <p:nvPr/>
        </p:nvGrpSpPr>
        <p:grpSpPr>
          <a:xfrm>
            <a:off x="7768658" y="2119171"/>
            <a:ext cx="4184981" cy="1499471"/>
            <a:chOff x="7702219" y="4279758"/>
            <a:chExt cx="4184981" cy="149947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D81EE4-AD9B-49BA-82D1-84FF16BA944A}"/>
                </a:ext>
              </a:extLst>
            </p:cNvPr>
            <p:cNvSpPr txBox="1"/>
            <p:nvPr/>
          </p:nvSpPr>
          <p:spPr>
            <a:xfrm>
              <a:off x="7702219" y="4279758"/>
              <a:ext cx="2773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_Pro Medium" panose="00000600000000000000" pitchFamily="50" charset="-127"/>
                </a:rPr>
                <a:t>Highly textured region</a:t>
              </a:r>
            </a:p>
            <a:p>
              <a:endParaRPr lang="en-US" altLang="ko-KR" dirty="0">
                <a:latin typeface="KoPub돋움체_Pro Medium" panose="00000600000000000000" pitchFamily="50" charset="-127"/>
              </a:endParaRPr>
            </a:p>
            <a:p>
              <a:endParaRPr lang="ko-KR" altLang="en-US" dirty="0">
                <a:latin typeface="KoPub돋움체_Pro Medium" panose="00000600000000000000" pitchFamily="50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6CE257-F992-4240-A11C-7979AD940038}"/>
                    </a:ext>
                  </a:extLst>
                </p:cNvPr>
                <p:cNvSpPr txBox="1"/>
                <p:nvPr/>
              </p:nvSpPr>
              <p:spPr>
                <a:xfrm>
                  <a:off x="7716986" y="4609678"/>
                  <a:ext cx="4170214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Most of the structure preserved</a:t>
                  </a:r>
                </a:p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No value in the MNI at the same location </a:t>
                  </a:r>
                </a:p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The structure of the noisy image</a:t>
                  </a:r>
                  <a14:m>
                    <m:oMath xmlns:m="http://schemas.openxmlformats.org/officeDocument/2006/math"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 </m:t>
                      </m:r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𝐼</m:t>
                      </m:r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 </m:t>
                      </m:r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and the MNI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lang="en-US" altLang="ko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should be locally dissimilar</a:t>
                  </a:r>
                </a:p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Correlation coefficient relatively low (black)</a:t>
                  </a: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6CE257-F992-4240-A11C-7979AD940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986" y="4609678"/>
                  <a:ext cx="4170214" cy="1169551"/>
                </a:xfrm>
                <a:prstGeom prst="rect">
                  <a:avLst/>
                </a:prstGeom>
                <a:blipFill>
                  <a:blip r:embed="rId4"/>
                  <a:stretch>
                    <a:fillRect l="-292" t="-1042" b="-41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3C8E19-2ECA-448A-8CFE-E0CF9F48F41F}"/>
              </a:ext>
            </a:extLst>
          </p:cNvPr>
          <p:cNvGrpSpPr/>
          <p:nvPr/>
        </p:nvGrpSpPr>
        <p:grpSpPr>
          <a:xfrm>
            <a:off x="1861157" y="4420005"/>
            <a:ext cx="2010907" cy="2068495"/>
            <a:chOff x="1667851" y="4264267"/>
            <a:chExt cx="2010907" cy="20684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2A1195-2AB2-4AA5-A8F0-86E5302A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7851" y="4264267"/>
              <a:ext cx="2010907" cy="15339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43BE80-CEFD-4950-81EF-B2D476EA4B25}"/>
                    </a:ext>
                  </a:extLst>
                </p:cNvPr>
                <p:cNvSpPr txBox="1"/>
                <p:nvPr/>
              </p:nvSpPr>
              <p:spPr>
                <a:xfrm>
                  <a:off x="2037428" y="5809542"/>
                  <a:ext cx="119625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Noisy image (</a:t>
                  </a:r>
                  <a14:m>
                    <m:oMath xmlns:m="http://schemas.openxmlformats.org/officeDocument/2006/math"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)</a:t>
                  </a:r>
                  <a:endParaRPr kumimoji="1" lang="ko-Kore-KR" altLang="en-US" sz="1400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43BE80-CEFD-4950-81EF-B2D476EA4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7428" y="5809542"/>
                  <a:ext cx="1196253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510" t="-2353" r="-4592" b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345C1E-D201-4295-839D-ED0C52E532BC}"/>
              </a:ext>
            </a:extLst>
          </p:cNvPr>
          <p:cNvGrpSpPr/>
          <p:nvPr/>
        </p:nvGrpSpPr>
        <p:grpSpPr>
          <a:xfrm>
            <a:off x="8339429" y="4431128"/>
            <a:ext cx="2029353" cy="2046249"/>
            <a:chOff x="8146123" y="4123985"/>
            <a:chExt cx="2029353" cy="20462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B937DD0-63D1-4CA3-A876-AD6D5CAD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6123" y="4123985"/>
              <a:ext cx="2012143" cy="15339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B01641-B0FD-4CBC-9039-2136306B0AB9}"/>
                </a:ext>
              </a:extLst>
            </p:cNvPr>
            <p:cNvSpPr txBox="1"/>
            <p:nvPr/>
          </p:nvSpPr>
          <p:spPr>
            <a:xfrm>
              <a:off x="8163333" y="5647014"/>
              <a:ext cx="2012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dirty="0">
                  <a:latin typeface="KoPub돋움체_Pro Medium" panose="00000600000000000000" pitchFamily="50" charset="-127"/>
                </a:rPr>
                <a:t>Maps for noise reduction (N)</a:t>
              </a:r>
              <a:endParaRPr kumimoji="1" lang="ko-Kore-KR" altLang="en-US" sz="1400" dirty="0">
                <a:latin typeface="KoPub돋움체_Pro Medium" panose="00000600000000000000" pitchFamily="50" charset="-127"/>
              </a:endParaRPr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5E0F432-2C7E-4E35-AF24-4F79AE5A538B}"/>
              </a:ext>
            </a:extLst>
          </p:cNvPr>
          <p:cNvSpPr/>
          <p:nvPr/>
        </p:nvSpPr>
        <p:spPr>
          <a:xfrm>
            <a:off x="7472273" y="4963363"/>
            <a:ext cx="492020" cy="442762"/>
          </a:xfrm>
          <a:prstGeom prst="rightArrow">
            <a:avLst/>
          </a:prstGeom>
          <a:solidFill>
            <a:srgbClr val="445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7995233-845A-4A4F-91E5-4DD618962BFD}"/>
              </a:ext>
            </a:extLst>
          </p:cNvPr>
          <p:cNvSpPr/>
          <p:nvPr/>
        </p:nvSpPr>
        <p:spPr>
          <a:xfrm rot="994226">
            <a:off x="9467051" y="5020953"/>
            <a:ext cx="847024" cy="3862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504680-A273-41F1-AF03-F20F42BA68CC}"/>
              </a:ext>
            </a:extLst>
          </p:cNvPr>
          <p:cNvSpPr/>
          <p:nvPr/>
        </p:nvSpPr>
        <p:spPr>
          <a:xfrm rot="994226">
            <a:off x="8701759" y="4743053"/>
            <a:ext cx="646489" cy="3137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7977B32-5102-4731-8DC3-0F3D9E100EC6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9868532" y="3618642"/>
            <a:ext cx="77116" cy="14103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4200F1-2AB5-4548-AA64-EF28766771D4}"/>
              </a:ext>
            </a:extLst>
          </p:cNvPr>
          <p:cNvCxnSpPr>
            <a:cxnSpLocks/>
            <a:stCxn id="13" idx="1"/>
            <a:endCxn id="21" idx="2"/>
          </p:cNvCxnSpPr>
          <p:nvPr/>
        </p:nvCxnSpPr>
        <p:spPr>
          <a:xfrm flipV="1">
            <a:off x="8837566" y="3618642"/>
            <a:ext cx="1030966" cy="11097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442EF3B9-CF45-4884-B947-D39CC10FD747}"/>
              </a:ext>
            </a:extLst>
          </p:cNvPr>
          <p:cNvSpPr/>
          <p:nvPr/>
        </p:nvSpPr>
        <p:spPr>
          <a:xfrm>
            <a:off x="4247200" y="4948572"/>
            <a:ext cx="463894" cy="472345"/>
          </a:xfrm>
          <a:prstGeom prst="mathMultiply">
            <a:avLst/>
          </a:prstGeom>
          <a:solidFill>
            <a:srgbClr val="445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FBCCB24-2D29-4292-B833-D749E48852F1}"/>
              </a:ext>
            </a:extLst>
          </p:cNvPr>
          <p:cNvGrpSpPr/>
          <p:nvPr/>
        </p:nvGrpSpPr>
        <p:grpSpPr>
          <a:xfrm>
            <a:off x="5086230" y="4427634"/>
            <a:ext cx="2010907" cy="2053236"/>
            <a:chOff x="4674368" y="4267382"/>
            <a:chExt cx="2010907" cy="20532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6855312-0844-4DD2-849E-B59D60165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4368" y="4267382"/>
              <a:ext cx="2010907" cy="1533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0894494-6D41-46F1-81C3-29CCA28EEE91}"/>
                    </a:ext>
                  </a:extLst>
                </p:cNvPr>
                <p:cNvSpPr txBox="1"/>
                <p:nvPr/>
              </p:nvSpPr>
              <p:spPr>
                <a:xfrm>
                  <a:off x="5119330" y="5797398"/>
                  <a:ext cx="112075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MNI</a:t>
                  </a:r>
                </a:p>
                <a:p>
                  <a:pPr algn="ctr"/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)</a:t>
                  </a:r>
                  <a:endParaRPr kumimoji="1" lang="ko-Kore-KR" altLang="en-US" sz="1400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0894494-6D41-46F1-81C3-29CCA28EE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330" y="5797398"/>
                  <a:ext cx="1120755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1163" b="-116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011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2D77F5-81EE-4EB8-87F7-8575436273D9}"/>
              </a:ext>
            </a:extLst>
          </p:cNvPr>
          <p:cNvGrpSpPr/>
          <p:nvPr/>
        </p:nvGrpSpPr>
        <p:grpSpPr>
          <a:xfrm>
            <a:off x="8077119" y="4420164"/>
            <a:ext cx="2691214" cy="2056820"/>
            <a:chOff x="8077119" y="4420164"/>
            <a:chExt cx="2691214" cy="20568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479DBB9-297A-4429-8FF5-D0A6700E6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9429" y="4420164"/>
              <a:ext cx="2010907" cy="15336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BFC309-D86E-4142-8CDE-310E31FE7CAF}"/>
                </a:ext>
              </a:extLst>
            </p:cNvPr>
            <p:cNvSpPr txBox="1"/>
            <p:nvPr/>
          </p:nvSpPr>
          <p:spPr>
            <a:xfrm>
              <a:off x="8077119" y="5953764"/>
              <a:ext cx="2691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dirty="0">
                  <a:latin typeface="KoPub돋움체_Pro Medium" panose="00000600000000000000" pitchFamily="50" charset="-127"/>
                </a:rPr>
                <a:t>Maps for structure </a:t>
              </a:r>
            </a:p>
            <a:p>
              <a:pPr algn="ctr"/>
              <a:r>
                <a:rPr kumimoji="1" lang="en-US" altLang="en-US" sz="1400" dirty="0">
                  <a:latin typeface="KoPub돋움체_Pro Medium" panose="00000600000000000000" pitchFamily="50" charset="-127"/>
                </a:rPr>
                <a:t>Preservation (P)</a:t>
              </a:r>
              <a:endParaRPr kumimoji="1" lang="ko-Kore-KR" altLang="en-US" sz="1400" dirty="0">
                <a:latin typeface="KoPub돋움체_Pro Medium" panose="00000600000000000000" pitchFamily="50" charset="-127"/>
              </a:endParaRPr>
            </a:p>
          </p:txBody>
        </p:sp>
      </p:grpSp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Noise and Structure Measurement (cont’d)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Define structure similarity map P </a:t>
                </a: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ko-KR" sz="1800" dirty="0"/>
                  <a:t> : local image patch of image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800" dirty="0"/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r>
                  <a:rPr lang="en-US" altLang="ko-KR" sz="1800" dirty="0"/>
                  <a:t> at pixel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1800" dirty="0"/>
                  <a:t>: The </a:t>
                </a:r>
                <a:r>
                  <a:rPr lang="en-US" altLang="ko-KR" sz="1800" dirty="0">
                    <a:solidFill>
                      <a:schemeClr val="accent1"/>
                    </a:solidFill>
                  </a:rPr>
                  <a:t>structure preservation measurement </a:t>
                </a:r>
                <a:r>
                  <a:rPr lang="en-US" altLang="ko-KR" sz="1800" dirty="0"/>
                  <a:t>at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sz="1800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Structure similarity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sz="1800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ko-KR" dirty="0"/>
                  <a:t>)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1800" dirty="0"/>
                  <a:t> is a map composed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4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1DD28D-D93F-4154-8A76-CFEACE3F2F78}"/>
              </a:ext>
            </a:extLst>
          </p:cNvPr>
          <p:cNvGrpSpPr/>
          <p:nvPr/>
        </p:nvGrpSpPr>
        <p:grpSpPr>
          <a:xfrm>
            <a:off x="7768658" y="2119171"/>
            <a:ext cx="4184981" cy="1513449"/>
            <a:chOff x="7702219" y="4279758"/>
            <a:chExt cx="4184981" cy="15134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D81EE4-AD9B-49BA-82D1-84FF16BA944A}"/>
                </a:ext>
              </a:extLst>
            </p:cNvPr>
            <p:cNvSpPr txBox="1"/>
            <p:nvPr/>
          </p:nvSpPr>
          <p:spPr>
            <a:xfrm>
              <a:off x="7702219" y="4279758"/>
              <a:ext cx="25816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_Pro Medium" panose="00000600000000000000" pitchFamily="50" charset="-127"/>
                </a:rPr>
                <a:t>Highly textured region</a:t>
              </a:r>
            </a:p>
            <a:p>
              <a:endParaRPr lang="en-US" altLang="ko-KR" dirty="0">
                <a:latin typeface="KoPub돋움체_Pro Medium" panose="00000600000000000000" pitchFamily="50" charset="-127"/>
              </a:endParaRPr>
            </a:p>
            <a:p>
              <a:endParaRPr lang="ko-KR" altLang="en-US" dirty="0">
                <a:latin typeface="KoPub돋움체_Pro Medium" panose="00000600000000000000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6CE257-F992-4240-A11C-7979AD940038}"/>
                    </a:ext>
                  </a:extLst>
                </p:cNvPr>
                <p:cNvSpPr txBox="1"/>
                <p:nvPr/>
              </p:nvSpPr>
              <p:spPr>
                <a:xfrm>
                  <a:off x="7716986" y="4609678"/>
                  <a:ext cx="4170214" cy="1183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Structure is well preserved</a:t>
                  </a:r>
                </a:p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The structure of the edge component of image</a:t>
                  </a:r>
                  <a14:m>
                    <m:oMath xmlns:m="http://schemas.openxmlformats.org/officeDocument/2006/math"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 </m:t>
                      </m:r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𝐼</m:t>
                      </m:r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 </m:t>
                      </m:r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and the denoised image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^</m:t>
                          </m:r>
                        </m:sup>
                      </m:sSubSup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should be locally similar</a:t>
                  </a:r>
                </a:p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Correlation coefficient relatively high (white)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6CE257-F992-4240-A11C-7979AD940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986" y="4609678"/>
                  <a:ext cx="4170214" cy="1183529"/>
                </a:xfrm>
                <a:prstGeom prst="rect">
                  <a:avLst/>
                </a:prstGeom>
                <a:blipFill>
                  <a:blip r:embed="rId5"/>
                  <a:stretch>
                    <a:fillRect l="-292" t="-1031" r="-1462" b="-41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3C8E19-2ECA-448A-8CFE-E0CF9F48F41F}"/>
              </a:ext>
            </a:extLst>
          </p:cNvPr>
          <p:cNvGrpSpPr/>
          <p:nvPr/>
        </p:nvGrpSpPr>
        <p:grpSpPr>
          <a:xfrm>
            <a:off x="1861157" y="4420005"/>
            <a:ext cx="2010907" cy="2068495"/>
            <a:chOff x="1667851" y="4264267"/>
            <a:chExt cx="2010907" cy="20684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2A1195-2AB2-4AA5-A8F0-86E5302A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851" y="4264267"/>
              <a:ext cx="2010907" cy="15339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43BE80-CEFD-4950-81EF-B2D476EA4B25}"/>
                    </a:ext>
                  </a:extLst>
                </p:cNvPr>
                <p:cNvSpPr txBox="1"/>
                <p:nvPr/>
              </p:nvSpPr>
              <p:spPr>
                <a:xfrm>
                  <a:off x="2020583" y="5809542"/>
                  <a:ext cx="13054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Noisy image (</a:t>
                  </a:r>
                  <a14:m>
                    <m:oMath xmlns:m="http://schemas.openxmlformats.org/officeDocument/2006/math"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)</a:t>
                  </a:r>
                  <a:endParaRPr kumimoji="1" lang="ko-Kore-KR" altLang="en-US" sz="1400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43BE80-CEFD-4950-81EF-B2D476EA4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83" y="5809542"/>
                  <a:ext cx="1305442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2353" b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5E0F432-2C7E-4E35-AF24-4F79AE5A538B}"/>
              </a:ext>
            </a:extLst>
          </p:cNvPr>
          <p:cNvSpPr/>
          <p:nvPr/>
        </p:nvSpPr>
        <p:spPr>
          <a:xfrm>
            <a:off x="7472273" y="4963363"/>
            <a:ext cx="492020" cy="442762"/>
          </a:xfrm>
          <a:prstGeom prst="rightArrow">
            <a:avLst/>
          </a:prstGeom>
          <a:solidFill>
            <a:srgbClr val="445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7995233-845A-4A4F-91E5-4DD618962BFD}"/>
              </a:ext>
            </a:extLst>
          </p:cNvPr>
          <p:cNvSpPr/>
          <p:nvPr/>
        </p:nvSpPr>
        <p:spPr>
          <a:xfrm rot="4568209">
            <a:off x="9464414" y="5441869"/>
            <a:ext cx="753738" cy="2860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504680-A273-41F1-AF03-F20F42BA68CC}"/>
              </a:ext>
            </a:extLst>
          </p:cNvPr>
          <p:cNvSpPr/>
          <p:nvPr/>
        </p:nvSpPr>
        <p:spPr>
          <a:xfrm rot="4561723">
            <a:off x="8812967" y="5489159"/>
            <a:ext cx="646489" cy="243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7977B32-5102-4731-8DC3-0F3D9E100EC6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9868532" y="3632620"/>
            <a:ext cx="111623" cy="19180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4200F1-2AB5-4548-AA64-EF28766771D4}"/>
              </a:ext>
            </a:extLst>
          </p:cNvPr>
          <p:cNvCxnSpPr>
            <a:cxnSpLocks/>
            <a:stCxn id="13" idx="1"/>
            <a:endCxn id="21" idx="2"/>
          </p:cNvCxnSpPr>
          <p:nvPr/>
        </p:nvCxnSpPr>
        <p:spPr>
          <a:xfrm flipV="1">
            <a:off x="9164448" y="3632620"/>
            <a:ext cx="704084" cy="17355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442EF3B9-CF45-4884-B947-D39CC10FD747}"/>
              </a:ext>
            </a:extLst>
          </p:cNvPr>
          <p:cNvSpPr/>
          <p:nvPr/>
        </p:nvSpPr>
        <p:spPr>
          <a:xfrm>
            <a:off x="4247200" y="4948572"/>
            <a:ext cx="463894" cy="472345"/>
          </a:xfrm>
          <a:prstGeom prst="mathMultiply">
            <a:avLst/>
          </a:prstGeom>
          <a:solidFill>
            <a:srgbClr val="445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B7DA2A-F606-48C8-8176-46AE8788D32E}"/>
              </a:ext>
            </a:extLst>
          </p:cNvPr>
          <p:cNvGrpSpPr/>
          <p:nvPr/>
        </p:nvGrpSpPr>
        <p:grpSpPr>
          <a:xfrm>
            <a:off x="5086230" y="4419802"/>
            <a:ext cx="2010907" cy="2082473"/>
            <a:chOff x="1667851" y="4264267"/>
            <a:chExt cx="2010907" cy="20824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84D49FF-DD8B-4150-819D-11473568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851" y="4264267"/>
              <a:ext cx="2010907" cy="15339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79E9C85-B72D-4DFF-8A16-C779396F8B11}"/>
                    </a:ext>
                  </a:extLst>
                </p:cNvPr>
                <p:cNvSpPr txBox="1"/>
                <p:nvPr/>
              </p:nvSpPr>
              <p:spPr>
                <a:xfrm>
                  <a:off x="1916308" y="5809542"/>
                  <a:ext cx="1513991" cy="537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denoised image 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^</m:t>
                          </m:r>
                        </m:sup>
                      </m:sSubSup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)</a:t>
                  </a:r>
                  <a:endParaRPr kumimoji="1" lang="ko-Kore-KR" altLang="en-US" sz="1400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79E9C85-B72D-4DFF-8A16-C779396F8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308" y="5809542"/>
                  <a:ext cx="1513991" cy="537198"/>
                </a:xfrm>
                <a:prstGeom prst="rect">
                  <a:avLst/>
                </a:prstGeom>
                <a:blipFill>
                  <a:blip r:embed="rId8"/>
                  <a:stretch>
                    <a:fillRect t="-2273" r="-2823" b="-11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7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Introduction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ko-KR" altLang="en-US" b="1" dirty="0"/>
              <a:t> </a:t>
            </a:r>
            <a:r>
              <a:rPr kumimoji="1" lang="en-US" altLang="ko-KR" b="1" dirty="0"/>
              <a:t>Related Works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/>
              <a:t> Proposed Metric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/>
              <a:t> Experimental Results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4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/>
              <a:t> Conclusion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4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4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4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400" b="1" dirty="0"/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36858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2D77F5-81EE-4EB8-87F7-8575436273D9}"/>
              </a:ext>
            </a:extLst>
          </p:cNvPr>
          <p:cNvGrpSpPr/>
          <p:nvPr/>
        </p:nvGrpSpPr>
        <p:grpSpPr>
          <a:xfrm>
            <a:off x="8077119" y="4420164"/>
            <a:ext cx="2691214" cy="2056820"/>
            <a:chOff x="8077119" y="4420164"/>
            <a:chExt cx="2691214" cy="20568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479DBB9-297A-4429-8FF5-D0A6700E6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9429" y="4420164"/>
              <a:ext cx="2010907" cy="15336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BFC309-D86E-4142-8CDE-310E31FE7CAF}"/>
                </a:ext>
              </a:extLst>
            </p:cNvPr>
            <p:cNvSpPr txBox="1"/>
            <p:nvPr/>
          </p:nvSpPr>
          <p:spPr>
            <a:xfrm>
              <a:off x="8077119" y="5953764"/>
              <a:ext cx="2691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dirty="0">
                  <a:latin typeface="KoPub돋움체_Pro Medium" panose="00000600000000000000" pitchFamily="50" charset="-127"/>
                </a:rPr>
                <a:t>Maps for structure </a:t>
              </a:r>
            </a:p>
            <a:p>
              <a:pPr algn="ctr"/>
              <a:r>
                <a:rPr kumimoji="1" lang="en-US" altLang="en-US" sz="1400" dirty="0">
                  <a:latin typeface="KoPub돋움체_Pro Medium" panose="00000600000000000000" pitchFamily="50" charset="-127"/>
                </a:rPr>
                <a:t>Preservation (P)</a:t>
              </a:r>
              <a:endParaRPr kumimoji="1" lang="ko-Kore-KR" altLang="en-US" sz="1400" dirty="0">
                <a:latin typeface="KoPub돋움체_Pro Medium" panose="00000600000000000000" pitchFamily="50" charset="-127"/>
              </a:endParaRPr>
            </a:p>
          </p:txBody>
        </p:sp>
      </p:grpSp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Noise and Structure Measurement (cont’d)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Define structure similarity map P </a:t>
                </a: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ko-KR" sz="1800" dirty="0"/>
                  <a:t> : local image patch of image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800" dirty="0"/>
                  <a:t>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</m:oMath>
                </a14:m>
                <a:r>
                  <a:rPr lang="en-US" altLang="ko-KR" sz="1800" dirty="0"/>
                  <a:t> at pixel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sz="1800" dirty="0"/>
                  <a:t>: The </a:t>
                </a:r>
                <a:r>
                  <a:rPr lang="en-US" altLang="ko-KR" sz="1800" dirty="0">
                    <a:solidFill>
                      <a:schemeClr val="accent1"/>
                    </a:solidFill>
                  </a:rPr>
                  <a:t>structure preservation measurement </a:t>
                </a:r>
                <a:r>
                  <a:rPr lang="en-US" altLang="ko-KR" sz="1800" dirty="0"/>
                  <a:t>at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sz="1800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Structure similarity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sz="1800" dirty="0"/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^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ko-KR" dirty="0"/>
                  <a:t>)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1800" dirty="0"/>
                  <a:t> is a map composed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4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1DD28D-D93F-4154-8A76-CFEACE3F2F78}"/>
              </a:ext>
            </a:extLst>
          </p:cNvPr>
          <p:cNvGrpSpPr/>
          <p:nvPr/>
        </p:nvGrpSpPr>
        <p:grpSpPr>
          <a:xfrm>
            <a:off x="7768658" y="2119171"/>
            <a:ext cx="4184981" cy="1513449"/>
            <a:chOff x="7702219" y="4279758"/>
            <a:chExt cx="4184981" cy="15134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D81EE4-AD9B-49BA-82D1-84FF16BA944A}"/>
                </a:ext>
              </a:extLst>
            </p:cNvPr>
            <p:cNvSpPr txBox="1"/>
            <p:nvPr/>
          </p:nvSpPr>
          <p:spPr>
            <a:xfrm>
              <a:off x="7702219" y="4279758"/>
              <a:ext cx="25816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KoPub돋움체_Pro Medium" panose="00000600000000000000" pitchFamily="50" charset="-127"/>
                </a:rPr>
                <a:t>Homogeneous region</a:t>
              </a:r>
            </a:p>
            <a:p>
              <a:endParaRPr lang="en-US" altLang="ko-KR" dirty="0">
                <a:latin typeface="KoPub돋움체_Pro Medium" panose="00000600000000000000" pitchFamily="50" charset="-127"/>
              </a:endParaRPr>
            </a:p>
            <a:p>
              <a:endParaRPr lang="ko-KR" altLang="en-US" dirty="0">
                <a:latin typeface="KoPub돋움체_Pro Medium" panose="00000600000000000000" pitchFamily="50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6CE257-F992-4240-A11C-7979AD940038}"/>
                    </a:ext>
                  </a:extLst>
                </p:cNvPr>
                <p:cNvSpPr txBox="1"/>
                <p:nvPr/>
              </p:nvSpPr>
              <p:spPr>
                <a:xfrm>
                  <a:off x="7716986" y="4609678"/>
                  <a:ext cx="4170214" cy="1183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Most of the noise has been removed</a:t>
                  </a:r>
                </a:p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The structure of the image</a:t>
                  </a:r>
                  <a14:m>
                    <m:oMath xmlns:m="http://schemas.openxmlformats.org/officeDocument/2006/math"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 </m:t>
                      </m:r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𝐼</m:t>
                      </m:r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 </m:t>
                      </m:r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and the denoised image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^</m:t>
                          </m:r>
                        </m:sup>
                      </m:sSubSup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should be locally dissimilar</a:t>
                  </a:r>
                </a:p>
                <a:p>
                  <a:pPr marL="342900" indent="-342900">
                    <a:buFont typeface="+mj-ea"/>
                    <a:buAutoNum type="circleNumDbPlain"/>
                  </a:pPr>
                  <a:r>
                    <a:rPr kumimoji="1" lang="en-US" altLang="ko-Kore-KR" sz="14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Correlation coefficient relatively low (black)</a:t>
                  </a: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6CE257-F992-4240-A11C-7979AD940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986" y="4609678"/>
                  <a:ext cx="4170214" cy="1183529"/>
                </a:xfrm>
                <a:prstGeom prst="rect">
                  <a:avLst/>
                </a:prstGeom>
                <a:blipFill>
                  <a:blip r:embed="rId5"/>
                  <a:stretch>
                    <a:fillRect l="-292" t="-1031" b="-41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3C8E19-2ECA-448A-8CFE-E0CF9F48F41F}"/>
              </a:ext>
            </a:extLst>
          </p:cNvPr>
          <p:cNvGrpSpPr/>
          <p:nvPr/>
        </p:nvGrpSpPr>
        <p:grpSpPr>
          <a:xfrm>
            <a:off x="1861157" y="4420005"/>
            <a:ext cx="2010907" cy="2068495"/>
            <a:chOff x="1667851" y="4264267"/>
            <a:chExt cx="2010907" cy="20684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2A1195-2AB2-4AA5-A8F0-86E5302A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851" y="4264267"/>
              <a:ext cx="2010907" cy="15339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43BE80-CEFD-4950-81EF-B2D476EA4B25}"/>
                    </a:ext>
                  </a:extLst>
                </p:cNvPr>
                <p:cNvSpPr txBox="1"/>
                <p:nvPr/>
              </p:nvSpPr>
              <p:spPr>
                <a:xfrm>
                  <a:off x="2020583" y="5809542"/>
                  <a:ext cx="130544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Noisy image (</a:t>
                  </a:r>
                  <a14:m>
                    <m:oMath xmlns:m="http://schemas.openxmlformats.org/officeDocument/2006/math">
                      <m:r>
                        <a:rPr kumimoji="1" lang="en-US" altLang="ko-Kore-KR" sz="14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)</a:t>
                  </a:r>
                  <a:endParaRPr kumimoji="1" lang="ko-Kore-KR" altLang="en-US" sz="1400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43BE80-CEFD-4950-81EF-B2D476EA4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583" y="5809542"/>
                  <a:ext cx="1305442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2353" b="-117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5E0F432-2C7E-4E35-AF24-4F79AE5A538B}"/>
              </a:ext>
            </a:extLst>
          </p:cNvPr>
          <p:cNvSpPr/>
          <p:nvPr/>
        </p:nvSpPr>
        <p:spPr>
          <a:xfrm>
            <a:off x="7472273" y="4963363"/>
            <a:ext cx="492020" cy="442762"/>
          </a:xfrm>
          <a:prstGeom prst="rightArrow">
            <a:avLst/>
          </a:prstGeom>
          <a:solidFill>
            <a:srgbClr val="445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7995233-845A-4A4F-91E5-4DD618962BFD}"/>
              </a:ext>
            </a:extLst>
          </p:cNvPr>
          <p:cNvSpPr/>
          <p:nvPr/>
        </p:nvSpPr>
        <p:spPr>
          <a:xfrm rot="4568209">
            <a:off x="9744295" y="4677290"/>
            <a:ext cx="753738" cy="2860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7504680-A273-41F1-AF03-F20F42BA68CC}"/>
              </a:ext>
            </a:extLst>
          </p:cNvPr>
          <p:cNvSpPr/>
          <p:nvPr/>
        </p:nvSpPr>
        <p:spPr>
          <a:xfrm rot="2035638">
            <a:off x="8400187" y="5541326"/>
            <a:ext cx="646489" cy="243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7977B32-5102-4731-8DC3-0F3D9E100EC6}"/>
              </a:ext>
            </a:extLst>
          </p:cNvPr>
          <p:cNvCxnSpPr>
            <a:cxnSpLocks/>
            <a:stCxn id="8" idx="2"/>
            <a:endCxn id="21" idx="2"/>
          </p:cNvCxnSpPr>
          <p:nvPr/>
        </p:nvCxnSpPr>
        <p:spPr>
          <a:xfrm flipH="1" flipV="1">
            <a:off x="9868532" y="3632620"/>
            <a:ext cx="162333" cy="821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4200F1-2AB5-4548-AA64-EF28766771D4}"/>
              </a:ext>
            </a:extLst>
          </p:cNvPr>
          <p:cNvCxnSpPr>
            <a:cxnSpLocks/>
            <a:stCxn id="13" idx="0"/>
            <a:endCxn id="21" idx="2"/>
          </p:cNvCxnSpPr>
          <p:nvPr/>
        </p:nvCxnSpPr>
        <p:spPr>
          <a:xfrm flipV="1">
            <a:off x="8791286" y="3632620"/>
            <a:ext cx="1077246" cy="19294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442EF3B9-CF45-4884-B947-D39CC10FD747}"/>
              </a:ext>
            </a:extLst>
          </p:cNvPr>
          <p:cNvSpPr/>
          <p:nvPr/>
        </p:nvSpPr>
        <p:spPr>
          <a:xfrm>
            <a:off x="4247200" y="4948572"/>
            <a:ext cx="463894" cy="472345"/>
          </a:xfrm>
          <a:prstGeom prst="mathMultiply">
            <a:avLst/>
          </a:prstGeom>
          <a:solidFill>
            <a:srgbClr val="445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B7DA2A-F606-48C8-8176-46AE8788D32E}"/>
              </a:ext>
            </a:extLst>
          </p:cNvPr>
          <p:cNvGrpSpPr/>
          <p:nvPr/>
        </p:nvGrpSpPr>
        <p:grpSpPr>
          <a:xfrm>
            <a:off x="5086230" y="4419802"/>
            <a:ext cx="2010907" cy="2082473"/>
            <a:chOff x="1667851" y="4264267"/>
            <a:chExt cx="2010907" cy="208247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84D49FF-DD8B-4150-819D-11473568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851" y="4264267"/>
              <a:ext cx="2010907" cy="15339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79E9C85-B72D-4DFF-8A16-C779396F8B11}"/>
                    </a:ext>
                  </a:extLst>
                </p:cNvPr>
                <p:cNvSpPr txBox="1"/>
                <p:nvPr/>
              </p:nvSpPr>
              <p:spPr>
                <a:xfrm>
                  <a:off x="1916308" y="5809542"/>
                  <a:ext cx="1513991" cy="537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denoised image 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^</m:t>
                          </m:r>
                        </m:sup>
                      </m:sSubSup>
                    </m:oMath>
                  </a14:m>
                  <a:r>
                    <a:rPr kumimoji="1" lang="en-US" altLang="ko-Kore-KR" sz="1400" dirty="0">
                      <a:latin typeface="KoPub돋움체_Pro Medium" panose="00000600000000000000" pitchFamily="50" charset="-127"/>
                    </a:rPr>
                    <a:t>)</a:t>
                  </a:r>
                  <a:endParaRPr kumimoji="1" lang="ko-Kore-KR" altLang="en-US" sz="1400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79E9C85-B72D-4DFF-8A16-C779396F8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308" y="5809542"/>
                  <a:ext cx="1513991" cy="537198"/>
                </a:xfrm>
                <a:prstGeom prst="rect">
                  <a:avLst/>
                </a:prstGeom>
                <a:blipFill>
                  <a:blip r:embed="rId8"/>
                  <a:stretch>
                    <a:fillRect t="-2273" r="-2823" b="-11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95871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Integration of Measurements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Balance between </a:t>
                </a:r>
                <a14:m>
                  <m:oMath xmlns:m="http://schemas.openxmlformats.org/officeDocument/2006/math"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ko-KR" sz="2000" b="1" dirty="0"/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/>
                  <a:t>Good denoising algorithm should maintain a good balance and maximize both map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ko-KR" sz="1800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In region with large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values (homogenous region) </a:t>
                </a:r>
                <a:r>
                  <a:rPr lang="ko-KR" altLang="en-US" dirty="0"/>
                  <a:t>→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value should be small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In region with large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values (highly-textured region) </a:t>
                </a:r>
                <a:r>
                  <a:rPr lang="ko-KR" altLang="en-US" dirty="0"/>
                  <a:t>→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value should be small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/>
                  <a:t>By using correlation coefficient, we can compute the dependency relation between 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ko-KR" sz="1800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Consider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 as random variables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They have linear correlation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21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0E7A8A-5C9B-4977-9DA3-CFFAA9FA2214}"/>
              </a:ext>
            </a:extLst>
          </p:cNvPr>
          <p:cNvGrpSpPr/>
          <p:nvPr/>
        </p:nvGrpSpPr>
        <p:grpSpPr>
          <a:xfrm>
            <a:off x="2361709" y="3331804"/>
            <a:ext cx="2277035" cy="2046249"/>
            <a:chOff x="8013676" y="4123985"/>
            <a:chExt cx="2277035" cy="204624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19A58F9-6624-44CE-9453-B1A2391AB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6123" y="4123985"/>
              <a:ext cx="2012143" cy="1533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F87B34-72A8-4682-B998-20B2EB9936E7}"/>
                </a:ext>
              </a:extLst>
            </p:cNvPr>
            <p:cNvSpPr txBox="1"/>
            <p:nvPr/>
          </p:nvSpPr>
          <p:spPr>
            <a:xfrm>
              <a:off x="8013676" y="5647014"/>
              <a:ext cx="22770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dirty="0">
                  <a:latin typeface="KoPub돋움체_Pro Medium" panose="00000600000000000000" pitchFamily="50" charset="-127"/>
                </a:rPr>
                <a:t>Maps for noise reduction (N)</a:t>
              </a:r>
              <a:endParaRPr kumimoji="1" lang="ko-Kore-KR" altLang="en-US" sz="1400" dirty="0">
                <a:latin typeface="KoPub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F61499-0A15-40F6-9B1B-496361FA4321}"/>
              </a:ext>
            </a:extLst>
          </p:cNvPr>
          <p:cNvGrpSpPr/>
          <p:nvPr/>
        </p:nvGrpSpPr>
        <p:grpSpPr>
          <a:xfrm>
            <a:off x="6462638" y="3331804"/>
            <a:ext cx="2693920" cy="2056820"/>
            <a:chOff x="7945736" y="4420164"/>
            <a:chExt cx="2693920" cy="20568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42BBB2-F053-4715-A1B4-5630B69E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9429" y="4420164"/>
              <a:ext cx="2010907" cy="1533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BA9404-81E1-4932-A202-A65B7BAAD98D}"/>
                </a:ext>
              </a:extLst>
            </p:cNvPr>
            <p:cNvSpPr txBox="1"/>
            <p:nvPr/>
          </p:nvSpPr>
          <p:spPr>
            <a:xfrm>
              <a:off x="7945736" y="5953764"/>
              <a:ext cx="2693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en-US" sz="1400" dirty="0">
                  <a:latin typeface="KoPub돋움체_Pro Medium" panose="00000600000000000000" pitchFamily="50" charset="-127"/>
                </a:rPr>
                <a:t>Maps for structure preservation</a:t>
              </a:r>
            </a:p>
            <a:p>
              <a:pPr algn="ctr"/>
              <a:r>
                <a:rPr kumimoji="1" lang="en-US" altLang="en-US" sz="1400" dirty="0">
                  <a:latin typeface="KoPub돋움체_Pro Medium" panose="00000600000000000000" pitchFamily="50" charset="-127"/>
                </a:rPr>
                <a:t>(P)</a:t>
              </a:r>
              <a:endParaRPr kumimoji="1" lang="ko-Kore-KR" altLang="en-US" sz="1400" dirty="0">
                <a:latin typeface="KoPub돋움체_Pro Medium" panose="00000600000000000000" pitchFamily="50" charset="-127"/>
              </a:endParaRPr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F62C353F-F6C4-4FEE-A4E9-0E6A111FB7E6}"/>
              </a:ext>
            </a:extLst>
          </p:cNvPr>
          <p:cNvSpPr/>
          <p:nvPr/>
        </p:nvSpPr>
        <p:spPr>
          <a:xfrm rot="994226">
            <a:off x="3604741" y="3566799"/>
            <a:ext cx="847024" cy="3862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6D2DC9A-EC00-42F6-A2E0-851ED963B008}"/>
              </a:ext>
            </a:extLst>
          </p:cNvPr>
          <p:cNvSpPr/>
          <p:nvPr/>
        </p:nvSpPr>
        <p:spPr>
          <a:xfrm rot="994226">
            <a:off x="2617876" y="4455385"/>
            <a:ext cx="646489" cy="3137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7AC304F-5E1B-4B32-86B6-CC7F2697017A}"/>
              </a:ext>
            </a:extLst>
          </p:cNvPr>
          <p:cNvCxnSpPr>
            <a:cxnSpLocks/>
            <a:stCxn id="12" idx="6"/>
            <a:endCxn id="16" idx="1"/>
          </p:cNvCxnSpPr>
          <p:nvPr/>
        </p:nvCxnSpPr>
        <p:spPr>
          <a:xfrm>
            <a:off x="4434176" y="3880730"/>
            <a:ext cx="588217" cy="863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EEA983B-0FEC-45E1-BDB2-3A17A4DFDE78}"/>
              </a:ext>
            </a:extLst>
          </p:cNvPr>
          <p:cNvCxnSpPr>
            <a:cxnSpLocks/>
            <a:stCxn id="13" idx="7"/>
            <a:endCxn id="16" idx="1"/>
          </p:cNvCxnSpPr>
          <p:nvPr/>
        </p:nvCxnSpPr>
        <p:spPr>
          <a:xfrm flipV="1">
            <a:off x="3191835" y="3967059"/>
            <a:ext cx="1830558" cy="6040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DDF34F-02DD-4973-8EDE-6721CFEE54FD}"/>
                  </a:ext>
                </a:extLst>
              </p:cNvPr>
              <p:cNvSpPr txBox="1"/>
              <p:nvPr/>
            </p:nvSpPr>
            <p:spPr>
              <a:xfrm>
                <a:off x="5022393" y="3813170"/>
                <a:ext cx="15307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Large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</m:t>
                    </m:r>
                  </m:oMath>
                </a14:m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Small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𝑃</m:t>
                    </m:r>
                  </m:oMath>
                </a14:m>
                <a:endParaRPr lang="ko-KR" altLang="en-US" sz="14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DDF34F-02DD-4973-8EDE-6721CFEE5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393" y="3813170"/>
                <a:ext cx="1530740" cy="307777"/>
              </a:xfrm>
              <a:prstGeom prst="rect">
                <a:avLst/>
              </a:prstGeom>
              <a:blipFill>
                <a:blip r:embed="rId6"/>
                <a:stretch>
                  <a:fillRect l="-1195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889C94-1252-48ED-8860-3149BE222183}"/>
                  </a:ext>
                </a:extLst>
              </p:cNvPr>
              <p:cNvSpPr txBox="1"/>
              <p:nvPr/>
            </p:nvSpPr>
            <p:spPr>
              <a:xfrm>
                <a:off x="9831446" y="3758080"/>
                <a:ext cx="1523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Small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</m:t>
                    </m:r>
                  </m:oMath>
                </a14:m>
                <a:r>
                  <a:rPr lang="en-US" altLang="ko-KR" sz="14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Large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𝑃</m:t>
                    </m:r>
                  </m:oMath>
                </a14:m>
                <a:endParaRPr lang="ko-KR" altLang="en-US" sz="14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889C94-1252-48ED-8860-3149BE222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446" y="3758080"/>
                <a:ext cx="1523174" cy="307777"/>
              </a:xfrm>
              <a:prstGeom prst="rect">
                <a:avLst/>
              </a:prstGeom>
              <a:blipFill>
                <a:blip r:embed="rId7"/>
                <a:stretch>
                  <a:fillRect l="-1200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타원 23">
            <a:extLst>
              <a:ext uri="{FF2B5EF4-FFF2-40B4-BE49-F238E27FC236}">
                <a16:creationId xmlns:a16="http://schemas.microsoft.com/office/drawing/2014/main" id="{5701B7C8-86FB-4102-93B8-2D8FC628C551}"/>
              </a:ext>
            </a:extLst>
          </p:cNvPr>
          <p:cNvSpPr/>
          <p:nvPr/>
        </p:nvSpPr>
        <p:spPr>
          <a:xfrm rot="4568209">
            <a:off x="7941782" y="4226674"/>
            <a:ext cx="753738" cy="2860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3FFAF32-476D-444F-AAB6-3426E7298388}"/>
              </a:ext>
            </a:extLst>
          </p:cNvPr>
          <p:cNvSpPr/>
          <p:nvPr/>
        </p:nvSpPr>
        <p:spPr>
          <a:xfrm rot="4561723">
            <a:off x="7290335" y="4273964"/>
            <a:ext cx="646489" cy="243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7BB4EA0-F5FF-4857-8E85-2843EC8EE9A3}"/>
              </a:ext>
            </a:extLst>
          </p:cNvPr>
          <p:cNvCxnSpPr>
            <a:cxnSpLocks/>
            <a:stCxn id="24" idx="0"/>
            <a:endCxn id="23" idx="1"/>
          </p:cNvCxnSpPr>
          <p:nvPr/>
        </p:nvCxnSpPr>
        <p:spPr>
          <a:xfrm flipV="1">
            <a:off x="8457523" y="3911969"/>
            <a:ext cx="1373923" cy="4234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2630415-A000-41D8-B2AF-659D556063FB}"/>
              </a:ext>
            </a:extLst>
          </p:cNvPr>
          <p:cNvCxnSpPr>
            <a:cxnSpLocks/>
            <a:stCxn id="25" idx="1"/>
            <a:endCxn id="23" idx="1"/>
          </p:cNvCxnSpPr>
          <p:nvPr/>
        </p:nvCxnSpPr>
        <p:spPr>
          <a:xfrm flipV="1">
            <a:off x="7641816" y="3911969"/>
            <a:ext cx="2189630" cy="2410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14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Integration of Measurements (cont’d)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Pearson correlation coefficient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𝐶𝑂𝑉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Pearson correlation coefficient between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1800" dirty="0"/>
                  <a:t> are </a:t>
                </a:r>
                <a:r>
                  <a:rPr lang="en-US" altLang="ko-KR" sz="1800" dirty="0">
                    <a:solidFill>
                      <a:schemeClr val="accent1"/>
                    </a:solidFill>
                  </a:rPr>
                  <a:t>image quality score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ko-KR" sz="1800" dirty="0">
                  <a:solidFill>
                    <a:schemeClr val="accent1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Spearman correlation coefficient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Rank order correlation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The order of the elements are changed, therefore the spatial distribution of the measurements is changed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Therefore, the proposed method utilize the Pearson correlation coefficient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769" t="-9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22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4260133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Auto denoising formulation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Proposed IQA metric can be employed by a parametric denoising algorithm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Auto-denoising is formulated as a parameter selection problem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Select the optimal parameter configuration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sz="1800" dirty="0"/>
                  <a:t>- possible parameter configurations for denoising algorithm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b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^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sz="1800" dirty="0"/>
                  <a:t> Pearson correlation coefficient between map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23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D603F9-04E0-41DF-9D48-47CE835CE1D0}"/>
                  </a:ext>
                </a:extLst>
              </p:cNvPr>
              <p:cNvSpPr txBox="1"/>
              <p:nvPr/>
            </p:nvSpPr>
            <p:spPr>
              <a:xfrm>
                <a:off x="2415942" y="3320717"/>
                <a:ext cx="452387" cy="353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^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sup>
                      </m:sSup>
                    </m:oMath>
                  </m:oMathPara>
                </a14:m>
                <a:endParaRPr lang="ko-KR" altLang="en-US" sz="1400" dirty="0">
                  <a:latin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D603F9-04E0-41DF-9D48-47CE835CE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942" y="3320717"/>
                <a:ext cx="452387" cy="353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164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Denoising with Real Noisy Images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Images are captured with digital camera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24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FD49F4-ACC2-48B2-B487-ECEA2D9A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09" y="2941883"/>
            <a:ext cx="9365381" cy="3512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C65830-5E40-4A22-A5DC-8743727F54CB}"/>
                  </a:ext>
                </a:extLst>
              </p:cNvPr>
              <p:cNvSpPr txBox="1"/>
              <p:nvPr/>
            </p:nvSpPr>
            <p:spPr>
              <a:xfrm>
                <a:off x="1241659" y="2093013"/>
                <a:ext cx="45816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Low ISO </a:t>
                </a:r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 - little noise </a:t>
                </a:r>
                <a14:m>
                  <m:oMath xmlns:m="http://schemas.openxmlformats.org/officeDocument/2006/math">
                    <m:r>
                      <a:rPr kumimoji="1" lang="en-US" altLang="ko-Kore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 noise free image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High ISO </a:t>
                </a:r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 – much noise </a:t>
                </a:r>
                <a14:m>
                  <m:oMath xmlns:m="http://schemas.openxmlformats.org/officeDocument/2006/math">
                    <m:r>
                      <a:rPr kumimoji="1"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 noisy image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C65830-5E40-4A22-A5DC-8743727F5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59" y="2093013"/>
                <a:ext cx="4581625" cy="584775"/>
              </a:xfrm>
              <a:prstGeom prst="rect">
                <a:avLst/>
              </a:prstGeom>
              <a:blipFill>
                <a:blip r:embed="rId4"/>
                <a:stretch>
                  <a:fillRect l="-533" t="-3125" r="-266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D2C98-97E9-4844-95C2-213A9CAEE1A0}"/>
                  </a:ext>
                </a:extLst>
              </p:cNvPr>
              <p:cNvSpPr txBox="1"/>
              <p:nvPr/>
            </p:nvSpPr>
            <p:spPr>
              <a:xfrm>
                <a:off x="6457682" y="2093476"/>
                <a:ext cx="45816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Use BM3D denoising algorithm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Optimize parameter </a:t>
                </a:r>
                <a14:m>
                  <m:oMath xmlns:m="http://schemas.openxmlformats.org/officeDocument/2006/math">
                    <m:r>
                      <a:rPr kumimoji="1" lang="en-US" altLang="ko-Kore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kumimoji="1" lang="en-US" altLang="ko-Kore-KR" sz="1600" dirty="0">
                  <a:latin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D2C98-97E9-4844-95C2-213A9CAEE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82" y="2093476"/>
                <a:ext cx="4581625" cy="584775"/>
              </a:xfrm>
              <a:prstGeom prst="rect">
                <a:avLst/>
              </a:prstGeom>
              <a:blipFill>
                <a:blip r:embed="rId5"/>
                <a:stretch>
                  <a:fillRect l="-532" t="-3125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A55C6E3E-5652-4816-BA46-BE603A2F3518}"/>
              </a:ext>
            </a:extLst>
          </p:cNvPr>
          <p:cNvSpPr/>
          <p:nvPr/>
        </p:nvSpPr>
        <p:spPr>
          <a:xfrm>
            <a:off x="3967855" y="5511385"/>
            <a:ext cx="1939170" cy="5539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AA0B4E-20FD-4733-A3DF-168DB32E435B}"/>
              </a:ext>
            </a:extLst>
          </p:cNvPr>
          <p:cNvCxnSpPr>
            <a:cxnSpLocks/>
            <a:stCxn id="5" idx="3"/>
            <a:endCxn id="18" idx="0"/>
          </p:cNvCxnSpPr>
          <p:nvPr/>
        </p:nvCxnSpPr>
        <p:spPr>
          <a:xfrm flipH="1">
            <a:off x="3817621" y="5984232"/>
            <a:ext cx="434219" cy="3848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FCD1631-494E-4FCA-8878-0ED49542B739}"/>
              </a:ext>
            </a:extLst>
          </p:cNvPr>
          <p:cNvSpPr txBox="1"/>
          <p:nvPr/>
        </p:nvSpPr>
        <p:spPr>
          <a:xfrm>
            <a:off x="3446365" y="6369070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Noisy!!</a:t>
            </a:r>
            <a:endParaRPr lang="ko-KR" altLang="en-US" sz="1400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5D32E6C-8440-4304-B637-31F9DB53C2F5}"/>
              </a:ext>
            </a:extLst>
          </p:cNvPr>
          <p:cNvSpPr/>
          <p:nvPr/>
        </p:nvSpPr>
        <p:spPr>
          <a:xfrm>
            <a:off x="6358175" y="5511385"/>
            <a:ext cx="1939170" cy="55397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03035C-A082-4789-9DF0-F61539D6EC97}"/>
              </a:ext>
            </a:extLst>
          </p:cNvPr>
          <p:cNvCxnSpPr>
            <a:cxnSpLocks/>
            <a:stCxn id="26" idx="5"/>
            <a:endCxn id="33" idx="0"/>
          </p:cNvCxnSpPr>
          <p:nvPr/>
        </p:nvCxnSpPr>
        <p:spPr>
          <a:xfrm>
            <a:off x="8013360" y="5984232"/>
            <a:ext cx="354804" cy="42777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2A9DA6A6-004A-40FA-ADF4-C341EFB04141}"/>
              </a:ext>
            </a:extLst>
          </p:cNvPr>
          <p:cNvSpPr/>
          <p:nvPr/>
        </p:nvSpPr>
        <p:spPr>
          <a:xfrm>
            <a:off x="8748495" y="5516098"/>
            <a:ext cx="1939170" cy="55397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1FAB736-1AA9-4D24-98B6-08D6AEDB912C}"/>
              </a:ext>
            </a:extLst>
          </p:cNvPr>
          <p:cNvCxnSpPr>
            <a:cxnSpLocks/>
            <a:stCxn id="28" idx="3"/>
            <a:endCxn id="33" idx="0"/>
          </p:cNvCxnSpPr>
          <p:nvPr/>
        </p:nvCxnSpPr>
        <p:spPr>
          <a:xfrm flipH="1">
            <a:off x="8368164" y="5988945"/>
            <a:ext cx="664316" cy="42306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85194E2-F913-4E16-9277-8478212C4E2A}"/>
              </a:ext>
            </a:extLst>
          </p:cNvPr>
          <p:cNvSpPr txBox="1"/>
          <p:nvPr/>
        </p:nvSpPr>
        <p:spPr>
          <a:xfrm>
            <a:off x="7703847" y="6412008"/>
            <a:ext cx="132863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Well denoised</a:t>
            </a:r>
            <a:endParaRPr lang="ko-KR" altLang="en-US" sz="14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CF6FB1C-4F79-4D2F-BF65-B512EBA52435}"/>
              </a:ext>
            </a:extLst>
          </p:cNvPr>
          <p:cNvSpPr/>
          <p:nvPr/>
        </p:nvSpPr>
        <p:spPr>
          <a:xfrm>
            <a:off x="8746453" y="4887749"/>
            <a:ext cx="1939170" cy="5539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EE47266-9310-4472-B098-9283A3B9A45E}"/>
              </a:ext>
            </a:extLst>
          </p:cNvPr>
          <p:cNvCxnSpPr>
            <a:cxnSpLocks/>
            <a:stCxn id="39" idx="7"/>
            <a:endCxn id="41" idx="1"/>
          </p:cNvCxnSpPr>
          <p:nvPr/>
        </p:nvCxnSpPr>
        <p:spPr>
          <a:xfrm flipV="1">
            <a:off x="10401638" y="4846321"/>
            <a:ext cx="585096" cy="1225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EBDC417-A168-4D27-B254-96FAF838B839}"/>
              </a:ext>
            </a:extLst>
          </p:cNvPr>
          <p:cNvSpPr txBox="1"/>
          <p:nvPr/>
        </p:nvSpPr>
        <p:spPr>
          <a:xfrm>
            <a:off x="10986734" y="4692432"/>
            <a:ext cx="105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Blur effect</a:t>
            </a:r>
            <a:endParaRPr lang="ko-KR" altLang="en-US" sz="1400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E00197C-4224-41A3-8A27-DB2D63315C8C}"/>
              </a:ext>
            </a:extLst>
          </p:cNvPr>
          <p:cNvSpPr/>
          <p:nvPr/>
        </p:nvSpPr>
        <p:spPr>
          <a:xfrm>
            <a:off x="6426788" y="4870254"/>
            <a:ext cx="1939170" cy="55397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C2E66F4-3B3F-4B81-A886-D6692A565EFD}"/>
              </a:ext>
            </a:extLst>
          </p:cNvPr>
          <p:cNvCxnSpPr>
            <a:cxnSpLocks/>
            <a:stCxn id="51" idx="7"/>
            <a:endCxn id="57" idx="1"/>
          </p:cNvCxnSpPr>
          <p:nvPr/>
        </p:nvCxnSpPr>
        <p:spPr>
          <a:xfrm flipV="1">
            <a:off x="8081973" y="4214688"/>
            <a:ext cx="2759915" cy="73669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A964799-D858-49B6-A8D3-217A1884AE07}"/>
              </a:ext>
            </a:extLst>
          </p:cNvPr>
          <p:cNvSpPr txBox="1"/>
          <p:nvPr/>
        </p:nvSpPr>
        <p:spPr>
          <a:xfrm>
            <a:off x="10841888" y="3983855"/>
            <a:ext cx="125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Well preserved structure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8E91DA-9196-4A1A-AC58-5E19A5281858}"/>
              </a:ext>
            </a:extLst>
          </p:cNvPr>
          <p:cNvSpPr txBox="1"/>
          <p:nvPr/>
        </p:nvSpPr>
        <p:spPr>
          <a:xfrm>
            <a:off x="7703847" y="1992488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</a:rPr>
              <a:t>[4]</a:t>
            </a:r>
            <a:endParaRPr lang="ko-KR" altLang="en-US" sz="900" dirty="0">
              <a:latin typeface="KoPub돋움체_Pro Medium" panose="000006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DFC41E-DDF6-4192-BB89-C03C65DD4E70}"/>
              </a:ext>
            </a:extLst>
          </p:cNvPr>
          <p:cNvGrpSpPr/>
          <p:nvPr/>
        </p:nvGrpSpPr>
        <p:grpSpPr>
          <a:xfrm>
            <a:off x="0" y="6637216"/>
            <a:ext cx="9163910" cy="230832"/>
            <a:chOff x="-64360" y="6611779"/>
            <a:chExt cx="9163910" cy="2308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A985F0-7AC5-4FFA-920F-60AF4D3AAF43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K. Dabo, A.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</a:rPr>
                <a:t>Foi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, V.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</a:rPr>
                <a:t>Katkovnik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, and K.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</a:rPr>
                <a:t>Egiazarian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. Image denoising by sparse 3-d transform-domain collaborative filtering. TIP, 16(8):2080–2095, 2007.</a:t>
              </a:r>
              <a:r>
                <a:rPr lang="en-US" altLang="ko-KR" sz="700" dirty="0">
                  <a:latin typeface="KoPub돋움체_Pro Medium" panose="00000600000000000000" pitchFamily="50" charset="-127"/>
                </a:rPr>
                <a:t>.</a:t>
              </a:r>
              <a:endParaRPr lang="ko-KR" altLang="en-US" sz="700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90F5DA-FF38-4815-A532-42D06965F772}"/>
                </a:ext>
              </a:extLst>
            </p:cNvPr>
            <p:cNvSpPr txBox="1"/>
            <p:nvPr/>
          </p:nvSpPr>
          <p:spPr>
            <a:xfrm>
              <a:off x="-64360" y="6611779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</a:rPr>
                <a:t>[4]</a:t>
              </a:r>
              <a:endParaRPr lang="ko-KR" altLang="en-US" sz="900" dirty="0">
                <a:latin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293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645" y="1166459"/>
                <a:ext cx="11536650" cy="5485176"/>
              </a:xfrm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Denoising with Synthetic Noisy Images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The quantitative evaluation is conducted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Two image benchmark datasets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𝑇𝐼𝐷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 2008 </m:t>
                    </m:r>
                  </m:oMath>
                </a14:m>
                <a:r>
                  <a:rPr lang="en-US" altLang="ko-KR" sz="1800" dirty="0"/>
                  <a:t>(25 images),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𝐿𝐼𝑉𝐸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1800" dirty="0"/>
                  <a:t> (29 images)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Use BM3D (parameter </a:t>
                </a:r>
                <a14:m>
                  <m:oMath xmlns:m="http://schemas.openxmlformats.org/officeDocument/2006/math">
                    <m:r>
                      <a:rPr kumimoji="1" lang="en-US" altLang="ko-Kore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800" dirty="0"/>
                  <a:t>) &amp; SKR denoising algorithm (parameter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800" dirty="0"/>
                  <a:t>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White Gaussian Noise(WGN) is added to the test image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Deviation </a:t>
                </a:r>
                <a14:m>
                  <m:oMath xmlns:m="http://schemas.openxmlformats.org/officeDocument/2006/math">
                    <m:r>
                      <a:rPr kumimoji="1" lang="en-US" altLang="ko-Kore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600" dirty="0"/>
                  <a:t> from 5 to 20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Measurement method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/>
                  <a:t>Use PSNR metric, because we have reference(original) image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/>
                  <a:t>Set optimized parameter using PSNR &amp; compute </a:t>
                </a:r>
                <a:r>
                  <a:rPr lang="en-US" altLang="ko-KR" sz="1800" dirty="0">
                    <a:solidFill>
                      <a:schemeClr val="accent1"/>
                    </a:solidFill>
                  </a:rPr>
                  <a:t>optimal PSNR value</a:t>
                </a:r>
                <a:r>
                  <a:rPr lang="en-US" altLang="ko-KR" sz="1800" dirty="0"/>
                  <a:t> </a:t>
                </a:r>
                <a:r>
                  <a:rPr lang="en-US" altLang="ko-KR" sz="1800" dirty="0">
                    <a:solidFill>
                      <a:sysClr val="windowText" lastClr="000000"/>
                    </a:solidFill>
                  </a:rPr>
                  <a:t>by using original image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ysClr val="windowText" lastClr="000000"/>
                    </a:solidFill>
                  </a:rPr>
                  <a:t>Compare </a:t>
                </a:r>
                <a:r>
                  <a:rPr lang="en-US" altLang="ko-KR" sz="1800" dirty="0">
                    <a:solidFill>
                      <a:srgbClr val="FF0000"/>
                    </a:solidFill>
                  </a:rPr>
                  <a:t>PSNR error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645" y="1166459"/>
                <a:ext cx="11536650" cy="5485176"/>
              </a:xfrm>
              <a:blipFill>
                <a:blip r:embed="rId3"/>
                <a:stretch>
                  <a:fillRect l="-659" t="-9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25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CCBBAD-98A9-48F6-B6F4-080FD1EB1EFD}"/>
              </a:ext>
            </a:extLst>
          </p:cNvPr>
          <p:cNvGrpSpPr/>
          <p:nvPr/>
        </p:nvGrpSpPr>
        <p:grpSpPr>
          <a:xfrm>
            <a:off x="-24653" y="6381735"/>
            <a:ext cx="9163910" cy="230832"/>
            <a:chOff x="-64360" y="6612335"/>
            <a:chExt cx="9163910" cy="2308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C52D41-A108-46A4-ACA2-0574B9662FB6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fi-FI" altLang="ko-KR" sz="700" b="0" i="0" u="none" strike="noStrike" baseline="0" dirty="0">
                  <a:latin typeface="KoPub돋움체_Pro Medium" panose="00000600000000000000" pitchFamily="50" charset="-127"/>
                </a:rPr>
                <a:t>N. Ponomarenko, V. Lukin, A. Zelensky, K. Egiazarian, and 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F. B. M. Carli. TID2008 - a database for evaluation of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</a:rPr>
                <a:t>fullreference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 visual quality assessment metrics. Adv. Modern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</a:rPr>
                <a:t>Radioelectron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., 10:30–45, 2009.</a:t>
              </a:r>
              <a:r>
                <a:rPr lang="en-US" altLang="ko-KR" sz="700" dirty="0">
                  <a:latin typeface="KoPub돋움체_Pro Medium" panose="00000600000000000000" pitchFamily="50" charset="-127"/>
                </a:rPr>
                <a:t>.</a:t>
              </a:r>
              <a:endParaRPr lang="ko-KR" altLang="en-US" sz="700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FD0CD3-8931-45F2-8BC2-FA99F338DE76}"/>
                </a:ext>
              </a:extLst>
            </p:cNvPr>
            <p:cNvSpPr txBox="1"/>
            <p:nvPr/>
          </p:nvSpPr>
          <p:spPr>
            <a:xfrm>
              <a:off x="-64360" y="6612335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</a:rPr>
                <a:t>[5]</a:t>
              </a:r>
              <a:endParaRPr lang="ko-KR" altLang="en-US" sz="900" dirty="0">
                <a:latin typeface="KoPub돋움체_Pro Medium" panose="000006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5B7D63-511F-4439-849A-4B65E4DDB7D7}"/>
              </a:ext>
            </a:extLst>
          </p:cNvPr>
          <p:cNvGrpSpPr/>
          <p:nvPr/>
        </p:nvGrpSpPr>
        <p:grpSpPr>
          <a:xfrm>
            <a:off x="-25046" y="6518648"/>
            <a:ext cx="9189268" cy="230832"/>
            <a:chOff x="-89718" y="6614715"/>
            <a:chExt cx="9189268" cy="2308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FA896-1DED-440E-B3C0-B7C59480E1FB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H. Sheikh, Z. Wang, L. Cormack, and A.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</a:rPr>
                <a:t>Bovik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. LIVE image quality assessment database release 2.</a:t>
              </a:r>
              <a:r>
                <a:rPr lang="en-US" altLang="ko-KR" sz="700" dirty="0">
                  <a:latin typeface="KoPub돋움체_Pro Medium" panose="00000600000000000000" pitchFamily="50" charset="-127"/>
                </a:rPr>
                <a:t>.</a:t>
              </a:r>
              <a:endParaRPr lang="ko-KR" altLang="en-US" sz="700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5CB733-1A2C-4D0B-96AE-66546D9793A0}"/>
                </a:ext>
              </a:extLst>
            </p:cNvPr>
            <p:cNvSpPr txBox="1"/>
            <p:nvPr/>
          </p:nvSpPr>
          <p:spPr>
            <a:xfrm>
              <a:off x="-89718" y="6614715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</a:rPr>
                <a:t>[6]</a:t>
              </a:r>
              <a:endParaRPr lang="ko-KR" altLang="en-US" sz="900" dirty="0">
                <a:latin typeface="KoPub돋움체_Pro Medium" panose="000006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E2B8C53-366B-46BC-8AF2-364123B856F7}"/>
              </a:ext>
            </a:extLst>
          </p:cNvPr>
          <p:cNvSpPr txBox="1"/>
          <p:nvPr/>
        </p:nvSpPr>
        <p:spPr>
          <a:xfrm>
            <a:off x="5803900" y="1875018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</a:rPr>
              <a:t>[5]</a:t>
            </a:r>
            <a:endParaRPr lang="ko-KR" altLang="en-US" sz="900" dirty="0">
              <a:latin typeface="KoPub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39BCCD-2EA4-448E-A434-41BFE434CC74}"/>
              </a:ext>
            </a:extLst>
          </p:cNvPr>
          <p:cNvSpPr txBox="1"/>
          <p:nvPr/>
        </p:nvSpPr>
        <p:spPr>
          <a:xfrm>
            <a:off x="7857744" y="1875108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</a:rPr>
              <a:t>[6]</a:t>
            </a:r>
            <a:endParaRPr lang="ko-KR" altLang="en-US" sz="900" dirty="0">
              <a:latin typeface="KoPub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73596-B8D7-4DAD-BD74-91D994F0D114}"/>
              </a:ext>
            </a:extLst>
          </p:cNvPr>
          <p:cNvSpPr txBox="1"/>
          <p:nvPr/>
        </p:nvSpPr>
        <p:spPr>
          <a:xfrm>
            <a:off x="4880160" y="2213208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</a:rPr>
              <a:t>[7]</a:t>
            </a:r>
            <a:endParaRPr lang="ko-KR" altLang="en-US" sz="900" dirty="0">
              <a:latin typeface="KoPub돋움체_Pro Medium" panose="000006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0824876-8783-4731-B75B-32216C083B36}"/>
              </a:ext>
            </a:extLst>
          </p:cNvPr>
          <p:cNvGrpSpPr/>
          <p:nvPr/>
        </p:nvGrpSpPr>
        <p:grpSpPr>
          <a:xfrm>
            <a:off x="-27432" y="6651635"/>
            <a:ext cx="9163133" cy="230832"/>
            <a:chOff x="82296" y="6549244"/>
            <a:chExt cx="9163133" cy="2308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F33ED2-9E4A-44A7-B30C-B7EB2C4D5F6F}"/>
                </a:ext>
              </a:extLst>
            </p:cNvPr>
            <p:cNvSpPr txBox="1"/>
            <p:nvPr/>
          </p:nvSpPr>
          <p:spPr>
            <a:xfrm>
              <a:off x="247479" y="6569843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H. Takeda, S.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</a:rPr>
                <a:t>Farsiu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, and P.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</a:rPr>
                <a:t>Milanfar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. Kernel regression for image processing and reconstruction. TIP, 16(2):349–399, 2007.</a:t>
              </a:r>
              <a:r>
                <a:rPr lang="en-US" altLang="ko-KR" sz="700" dirty="0">
                  <a:latin typeface="KoPub돋움체_Pro Medium" panose="00000600000000000000" pitchFamily="50" charset="-127"/>
                </a:rPr>
                <a:t>.</a:t>
              </a:r>
              <a:endParaRPr lang="ko-KR" altLang="en-US" sz="700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A32DBE-2A9A-48DF-86D4-5CEEFFAFDF9C}"/>
                </a:ext>
              </a:extLst>
            </p:cNvPr>
            <p:cNvSpPr txBox="1"/>
            <p:nvPr/>
          </p:nvSpPr>
          <p:spPr>
            <a:xfrm>
              <a:off x="82296" y="6549244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</a:rPr>
                <a:t>[7]</a:t>
              </a:r>
              <a:endParaRPr lang="ko-KR" altLang="en-US" sz="900" dirty="0">
                <a:latin typeface="KoPub돋움체_Pro Medium" panose="00000600000000000000" pitchFamily="50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DE0BB106-0B9D-4DA9-8A21-0EA2ACF41816}"/>
              </a:ext>
            </a:extLst>
          </p:cNvPr>
          <p:cNvSpPr/>
          <p:nvPr/>
        </p:nvSpPr>
        <p:spPr>
          <a:xfrm>
            <a:off x="2496312" y="5107237"/>
            <a:ext cx="1773936" cy="8999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KoPub돋움체_Pro Medium" panose="00000600000000000000" pitchFamily="50" charset="-127"/>
              </a:rPr>
              <a:t>PSNR error</a:t>
            </a:r>
            <a:endParaRPr lang="ko-KR" altLang="en-US" dirty="0">
              <a:solidFill>
                <a:sysClr val="windowText" lastClr="000000"/>
              </a:solidFill>
              <a:latin typeface="KoPub돋움체_Pro Medium" panose="00000600000000000000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F44A2DA-CFE0-46EE-9FEE-9CB294B33F5E}"/>
              </a:ext>
            </a:extLst>
          </p:cNvPr>
          <p:cNvSpPr/>
          <p:nvPr/>
        </p:nvSpPr>
        <p:spPr>
          <a:xfrm>
            <a:off x="5122947" y="5113922"/>
            <a:ext cx="1773936" cy="8999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KoPub돋움체_Pro Medium" panose="00000600000000000000" pitchFamily="50" charset="-127"/>
              </a:rPr>
              <a:t>Optimal PSNR value</a:t>
            </a:r>
            <a:endParaRPr lang="ko-KR" altLang="en-US" dirty="0">
              <a:solidFill>
                <a:sysClr val="windowText" lastClr="000000"/>
              </a:solidFill>
              <a:latin typeface="KoPub돋움체_Pro Medium" panose="00000600000000000000" pitchFamily="50" charset="-127"/>
            </a:endParaRPr>
          </a:p>
        </p:txBody>
      </p:sp>
      <p:sp>
        <p:nvSpPr>
          <p:cNvPr id="5" name="같음 기호 4">
            <a:extLst>
              <a:ext uri="{FF2B5EF4-FFF2-40B4-BE49-F238E27FC236}">
                <a16:creationId xmlns:a16="http://schemas.microsoft.com/office/drawing/2014/main" id="{A430DD16-A8A8-47D2-85A3-002B26761E5F}"/>
              </a:ext>
            </a:extLst>
          </p:cNvPr>
          <p:cNvSpPr/>
          <p:nvPr/>
        </p:nvSpPr>
        <p:spPr>
          <a:xfrm>
            <a:off x="4539444" y="5463890"/>
            <a:ext cx="320040" cy="20005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_Pro Medium" panose="00000600000000000000" pitchFamily="50" charset="-127"/>
            </a:endParaRPr>
          </a:p>
        </p:txBody>
      </p:sp>
      <p:sp>
        <p:nvSpPr>
          <p:cNvPr id="23" name="빼기 기호 22">
            <a:extLst>
              <a:ext uri="{FF2B5EF4-FFF2-40B4-BE49-F238E27FC236}">
                <a16:creationId xmlns:a16="http://schemas.microsoft.com/office/drawing/2014/main" id="{3BD21552-0DFF-4875-B747-1A51D2EEEABD}"/>
              </a:ext>
            </a:extLst>
          </p:cNvPr>
          <p:cNvSpPr/>
          <p:nvPr/>
        </p:nvSpPr>
        <p:spPr>
          <a:xfrm>
            <a:off x="7087362" y="5474752"/>
            <a:ext cx="421175" cy="20005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32AA1E6-2545-432A-97D8-EB37DF889A08}"/>
              </a:ext>
            </a:extLst>
          </p:cNvPr>
          <p:cNvSpPr/>
          <p:nvPr/>
        </p:nvSpPr>
        <p:spPr>
          <a:xfrm>
            <a:off x="7749583" y="5107237"/>
            <a:ext cx="1773936" cy="89999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KoPub돋움체_Pro Medium" panose="00000600000000000000" pitchFamily="50" charset="-127"/>
              </a:rPr>
              <a:t>PSNR value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C3444C8-C38C-4A1E-B2E5-5BE6721EB865}"/>
              </a:ext>
            </a:extLst>
          </p:cNvPr>
          <p:cNvCxnSpPr>
            <a:cxnSpLocks/>
          </p:cNvCxnSpPr>
          <p:nvPr/>
        </p:nvCxnSpPr>
        <p:spPr>
          <a:xfrm>
            <a:off x="9532888" y="5566043"/>
            <a:ext cx="689220" cy="30503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EA6BE1-54BF-4245-BE0E-EC5D2846398D}"/>
              </a:ext>
            </a:extLst>
          </p:cNvPr>
          <p:cNvSpPr txBox="1"/>
          <p:nvPr/>
        </p:nvSpPr>
        <p:spPr>
          <a:xfrm>
            <a:off x="9959612" y="5695866"/>
            <a:ext cx="166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Between</a:t>
            </a:r>
          </a:p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Denoised &amp; noisy image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071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74">
            <a:extLst>
              <a:ext uri="{FF2B5EF4-FFF2-40B4-BE49-F238E27FC236}">
                <a16:creationId xmlns:a16="http://schemas.microsoft.com/office/drawing/2014/main" id="{5A00FE0E-5119-4D23-9B96-CCD24614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105" y="3684343"/>
            <a:ext cx="8030696" cy="1419423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Denoising with Synthetic Noisy Images (cont’d)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When noise level(</a:t>
                </a:r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ko-KR" sz="2000" b="1" dirty="0"/>
                  <a:t>) is low (</a:t>
                </a:r>
                <a14:m>
                  <m:oMath xmlns:m="http://schemas.openxmlformats.org/officeDocument/2006/math"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sz="20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20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2000" b="1" dirty="0"/>
                  <a:t>0)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ore-KR" sz="1800" dirty="0"/>
                  <a:t>Proposed metric has lower PSNR error than Q-metric, when using BM3D algorithm </a:t>
                </a:r>
                <a14:m>
                  <m:oMath xmlns:m="http://schemas.openxmlformats.org/officeDocument/2006/math"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4"/>
                <a:stretch>
                  <a:fillRect l="-769" t="-9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26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BD755C-C81D-445D-9260-4DCE86E58F42}"/>
              </a:ext>
            </a:extLst>
          </p:cNvPr>
          <p:cNvGrpSpPr/>
          <p:nvPr/>
        </p:nvGrpSpPr>
        <p:grpSpPr>
          <a:xfrm>
            <a:off x="3653960" y="2344566"/>
            <a:ext cx="4785203" cy="1199364"/>
            <a:chOff x="5949853" y="1302733"/>
            <a:chExt cx="6632134" cy="166970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584D88-7F80-40A2-B78C-21185B96E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0406"/>
            <a:stretch/>
          </p:blipFill>
          <p:spPr>
            <a:xfrm>
              <a:off x="5949853" y="1302733"/>
              <a:ext cx="6632134" cy="1669705"/>
            </a:xfrm>
            <a:prstGeom prst="rect">
              <a:avLst/>
            </a:prstGeom>
          </p:spPr>
        </p:pic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1D035E9-EB5D-49D1-A8EB-C0F83304F56C}"/>
                </a:ext>
              </a:extLst>
            </p:cNvPr>
            <p:cNvCxnSpPr>
              <a:cxnSpLocks/>
            </p:cNvCxnSpPr>
            <p:nvPr/>
          </p:nvCxnSpPr>
          <p:spPr>
            <a:xfrm>
              <a:off x="8430768" y="1641948"/>
              <a:ext cx="0" cy="5943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986191BA-9E0C-48D2-BFFC-733D77F12F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505"/>
          <a:stretch/>
        </p:blipFill>
        <p:spPr>
          <a:xfrm>
            <a:off x="2047310" y="5101750"/>
            <a:ext cx="8097380" cy="1601844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6D24491A-B094-480C-91E1-CB2A3CEF6D7A}"/>
              </a:ext>
            </a:extLst>
          </p:cNvPr>
          <p:cNvSpPr/>
          <p:nvPr/>
        </p:nvSpPr>
        <p:spPr>
          <a:xfrm rot="4972383">
            <a:off x="5509746" y="5536275"/>
            <a:ext cx="1073632" cy="34015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E9C6926-1EB8-4168-90E6-77FCB7D969BF}"/>
              </a:ext>
            </a:extLst>
          </p:cNvPr>
          <p:cNvCxnSpPr>
            <a:cxnSpLocks/>
            <a:stCxn id="51" idx="0"/>
            <a:endCxn id="53" idx="1"/>
          </p:cNvCxnSpPr>
          <p:nvPr/>
        </p:nvCxnSpPr>
        <p:spPr>
          <a:xfrm flipV="1">
            <a:off x="6215325" y="4153483"/>
            <a:ext cx="4215212" cy="153176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135951-9EEF-4769-A0F0-98D38752769F}"/>
              </a:ext>
            </a:extLst>
          </p:cNvPr>
          <p:cNvSpPr txBox="1"/>
          <p:nvPr/>
        </p:nvSpPr>
        <p:spPr>
          <a:xfrm>
            <a:off x="10430537" y="3922650"/>
            <a:ext cx="125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Well preserved structure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1CF3881-ABBF-441E-BEA9-53616FF97FBA}"/>
              </a:ext>
            </a:extLst>
          </p:cNvPr>
          <p:cNvSpPr/>
          <p:nvPr/>
        </p:nvSpPr>
        <p:spPr>
          <a:xfrm rot="4972383">
            <a:off x="7120697" y="5562078"/>
            <a:ext cx="1045387" cy="3176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427188D-EA49-401A-8C75-A68589BE27BD}"/>
              </a:ext>
            </a:extLst>
          </p:cNvPr>
          <p:cNvCxnSpPr>
            <a:cxnSpLocks/>
            <a:stCxn id="61" idx="0"/>
            <a:endCxn id="63" idx="1"/>
          </p:cNvCxnSpPr>
          <p:nvPr/>
        </p:nvCxnSpPr>
        <p:spPr>
          <a:xfrm flipV="1">
            <a:off x="7800996" y="5240250"/>
            <a:ext cx="2629541" cy="4609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55652F6-025A-4CBF-9816-3C01E2E7B6AC}"/>
              </a:ext>
            </a:extLst>
          </p:cNvPr>
          <p:cNvSpPr txBox="1"/>
          <p:nvPr/>
        </p:nvSpPr>
        <p:spPr>
          <a:xfrm>
            <a:off x="10430537" y="5101750"/>
            <a:ext cx="9903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Blur effect</a:t>
            </a:r>
            <a:endParaRPr lang="ko-KR" altLang="en-US" sz="1200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8B8DD00-55C1-48A5-9C69-6865D070ABB8}"/>
              </a:ext>
            </a:extLst>
          </p:cNvPr>
          <p:cNvSpPr/>
          <p:nvPr/>
        </p:nvSpPr>
        <p:spPr>
          <a:xfrm rot="10603630">
            <a:off x="5561424" y="4374826"/>
            <a:ext cx="1157483" cy="42108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121225-441D-4318-9E0A-974616E77B00}"/>
              </a:ext>
            </a:extLst>
          </p:cNvPr>
          <p:cNvCxnSpPr>
            <a:cxnSpLocks/>
            <a:stCxn id="76" idx="3"/>
            <a:endCxn id="53" idx="1"/>
          </p:cNvCxnSpPr>
          <p:nvPr/>
        </p:nvCxnSpPr>
        <p:spPr>
          <a:xfrm flipV="1">
            <a:off x="6540231" y="4153483"/>
            <a:ext cx="3890306" cy="25988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980C0581-7178-4ADF-BB0D-F743CF708779}"/>
              </a:ext>
            </a:extLst>
          </p:cNvPr>
          <p:cNvSpPr/>
          <p:nvPr/>
        </p:nvSpPr>
        <p:spPr>
          <a:xfrm rot="10603630">
            <a:off x="7178755" y="4373032"/>
            <a:ext cx="1157483" cy="4210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KoPub돋움체_Pro Medium" panose="00000600000000000000" pitchFamily="50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C628F3F-94C9-4677-95C8-55ADA9F97201}"/>
              </a:ext>
            </a:extLst>
          </p:cNvPr>
          <p:cNvCxnSpPr>
            <a:cxnSpLocks/>
            <a:stCxn id="84" idx="1"/>
            <a:endCxn id="63" idx="1"/>
          </p:cNvCxnSpPr>
          <p:nvPr/>
        </p:nvCxnSpPr>
        <p:spPr>
          <a:xfrm>
            <a:off x="8174561" y="4708840"/>
            <a:ext cx="2255976" cy="5314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951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ln>
                <a:noFill/>
              </a:ln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Denoising with Synthetic Noisy Images (cont’d)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When noise level(</a:t>
                </a:r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ko-KR" sz="2000" b="1" dirty="0"/>
                  <a:t>) is high (</a:t>
                </a:r>
                <a14:m>
                  <m:oMath xmlns:m="http://schemas.openxmlformats.org/officeDocument/2006/math"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sz="2000" b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sz="20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</m:t>
                    </m:r>
                  </m:oMath>
                </a14:m>
                <a:r>
                  <a:rPr lang="en-US" altLang="ko-KR" sz="2000" b="1" dirty="0"/>
                  <a:t>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ore-KR" sz="1800" dirty="0"/>
                  <a:t>Proposed metric has higher PSNR error than Q-metric, when using SKR algorithm </a:t>
                </a:r>
                <a14:m>
                  <m:oMath xmlns:m="http://schemas.openxmlformats.org/officeDocument/2006/math"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ore-KR" sz="16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ore-KR" sz="16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ore-KR" sz="16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kumimoji="1" lang="en-US" altLang="ko-Kore-KR" sz="16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kumimoji="1" lang="en-US" altLang="ko-Kore-KR" sz="16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ore-KR" sz="1800" dirty="0"/>
                  <a:t>Average PSNR errors in </a:t>
                </a:r>
                <a14:m>
                  <m:oMath xmlns:m="http://schemas.openxmlformats.org/officeDocument/2006/math"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ko-Kore-KR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800" dirty="0"/>
                  <a:t> are both lower than 1 when </a:t>
                </a:r>
                <a14:m>
                  <m:oMath xmlns:m="http://schemas.openxmlformats.org/officeDocument/2006/math">
                    <m:r>
                      <a:rPr lang="ko-KR" altLang="en-US" sz="1800" b="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18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sz="18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endParaRPr kumimoji="1" lang="en-US" altLang="ko-Kore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ore-KR" sz="1800" dirty="0"/>
                  <a:t>The performance of the proposed &amp; Q-metric is very close to optimal PSNR metric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27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716E36-FCE8-324A-9BAE-64DEEE31FF03}"/>
              </a:ext>
            </a:extLst>
          </p:cNvPr>
          <p:cNvGrpSpPr/>
          <p:nvPr/>
        </p:nvGrpSpPr>
        <p:grpSpPr>
          <a:xfrm>
            <a:off x="3695370" y="2478737"/>
            <a:ext cx="4801259" cy="1198800"/>
            <a:chOff x="3645932" y="2379346"/>
            <a:chExt cx="4801259" cy="1198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836853-FD0B-4BE6-BC73-A869ED0C0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5932" y="2379346"/>
              <a:ext cx="4801259" cy="1198800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20E06F4-E205-4907-AE22-AE3267A219BA}"/>
                </a:ext>
              </a:extLst>
            </p:cNvPr>
            <p:cNvCxnSpPr>
              <a:cxnSpLocks/>
            </p:cNvCxnSpPr>
            <p:nvPr/>
          </p:nvCxnSpPr>
          <p:spPr>
            <a:xfrm>
              <a:off x="5279392" y="2551176"/>
              <a:ext cx="0" cy="55542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BD1082-8421-491B-89DF-1676A9DB9AD1}"/>
                </a:ext>
              </a:extLst>
            </p:cNvPr>
            <p:cNvCxnSpPr>
              <a:cxnSpLocks/>
            </p:cNvCxnSpPr>
            <p:nvPr/>
          </p:nvCxnSpPr>
          <p:spPr>
            <a:xfrm>
              <a:off x="7764420" y="2633472"/>
              <a:ext cx="0" cy="47312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1BD9469-F3AA-4F51-827E-B86B716E7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251" y="4619292"/>
            <a:ext cx="8097380" cy="1800476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4396BBC4-5577-4A5B-B937-E38093F6B55D}"/>
              </a:ext>
            </a:extLst>
          </p:cNvPr>
          <p:cNvSpPr/>
          <p:nvPr/>
        </p:nvSpPr>
        <p:spPr>
          <a:xfrm rot="4972383">
            <a:off x="7819084" y="5137649"/>
            <a:ext cx="410759" cy="109145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27ADA9-309A-46F4-8DF8-010D351CA585}"/>
              </a:ext>
            </a:extLst>
          </p:cNvPr>
          <p:cNvCxnSpPr>
            <a:cxnSpLocks/>
            <a:stCxn id="30" idx="0"/>
            <a:endCxn id="34" idx="1"/>
          </p:cNvCxnSpPr>
          <p:nvPr/>
        </p:nvCxnSpPr>
        <p:spPr>
          <a:xfrm flipV="1">
            <a:off x="8565977" y="5365713"/>
            <a:ext cx="1905590" cy="2499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4BA3A4-8613-4DD7-A332-CBF79CB6515B}"/>
              </a:ext>
            </a:extLst>
          </p:cNvPr>
          <p:cNvSpPr txBox="1"/>
          <p:nvPr/>
        </p:nvSpPr>
        <p:spPr>
          <a:xfrm>
            <a:off x="10471567" y="5134880"/>
            <a:ext cx="13218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Texture details are missing</a:t>
            </a:r>
            <a:endParaRPr lang="ko-KR" altLang="en-US" sz="1200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579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Video Denoising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Constant noise level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First 100 frames of the video are used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All Images are corrupted with WGN (</a:t>
                </a:r>
                <a14:m>
                  <m:oMath xmlns:m="http://schemas.openxmlformats.org/officeDocument/2006/math">
                    <m:r>
                      <a:rPr lang="ko-KR" altLang="en-US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en-US" altLang="ko-Kore-KR" sz="1800" dirty="0"/>
                  <a:t>=15)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R" sz="1800" dirty="0"/>
                  <a:t>BM3D denoising algorithm is used</a:t>
                </a: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769" t="-9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28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6ECAE0-F95A-734A-BC96-378ABBAC8B4F}"/>
              </a:ext>
            </a:extLst>
          </p:cNvPr>
          <p:cNvGrpSpPr/>
          <p:nvPr/>
        </p:nvGrpSpPr>
        <p:grpSpPr>
          <a:xfrm>
            <a:off x="1904208" y="3837593"/>
            <a:ext cx="4072077" cy="2053653"/>
            <a:chOff x="2210522" y="3600203"/>
            <a:chExt cx="3782659" cy="18783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9A202D0-20FF-2541-82E0-2A7244AE3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9094" b="59388"/>
            <a:stretch/>
          </p:blipFill>
          <p:spPr>
            <a:xfrm>
              <a:off x="2210522" y="3600203"/>
              <a:ext cx="3782659" cy="144461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593EAF-6E91-5140-80B8-E478153B119C}"/>
                </a:ext>
              </a:extLst>
            </p:cNvPr>
            <p:cNvSpPr txBox="1"/>
            <p:nvPr/>
          </p:nvSpPr>
          <p:spPr>
            <a:xfrm>
              <a:off x="3429013" y="5056296"/>
              <a:ext cx="1500925" cy="422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PSNR error at</a:t>
              </a:r>
            </a:p>
            <a:p>
              <a:pPr algn="ctr"/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optimized parameter</a:t>
              </a:r>
              <a:endParaRPr lang="ko-KR" altLang="en-US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BC01C7-A4DD-654B-BBBA-A7ABBB9D3C26}"/>
              </a:ext>
            </a:extLst>
          </p:cNvPr>
          <p:cNvGrpSpPr/>
          <p:nvPr/>
        </p:nvGrpSpPr>
        <p:grpSpPr>
          <a:xfrm>
            <a:off x="6310804" y="3735861"/>
            <a:ext cx="4072078" cy="2155385"/>
            <a:chOff x="6547412" y="3525079"/>
            <a:chExt cx="3782659" cy="191564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DCEACD-3581-DD49-AD72-0006C4A8A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" t="51547" r="49005" b="5450"/>
            <a:stretch/>
          </p:blipFill>
          <p:spPr>
            <a:xfrm>
              <a:off x="6547412" y="3525079"/>
              <a:ext cx="3782659" cy="14974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AA4E95-9B7C-FA4B-933F-4C9DD5C5AD27}"/>
                    </a:ext>
                  </a:extLst>
                </p:cNvPr>
                <p:cNvSpPr txBox="1"/>
                <p:nvPr/>
              </p:nvSpPr>
              <p:spPr>
                <a:xfrm>
                  <a:off x="8054877" y="5030407"/>
                  <a:ext cx="995106" cy="4103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Optimized parameter </a:t>
                  </a:r>
                  <a14:m>
                    <m:oMath xmlns:m="http://schemas.openxmlformats.org/officeDocument/2006/math"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</a:t>
                  </a:r>
                  <a:endParaRPr lang="ko-KR" altLang="en-US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AA4E95-9B7C-FA4B-933F-4C9DD5C5AD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4877" y="5030407"/>
                  <a:ext cx="995106" cy="410314"/>
                </a:xfrm>
                <a:prstGeom prst="rect">
                  <a:avLst/>
                </a:prstGeom>
                <a:blipFill>
                  <a:blip r:embed="rId5"/>
                  <a:stretch>
                    <a:fillRect b="-108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B84FB70-7356-E042-8B43-94D6C14207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713843" y="4807364"/>
            <a:ext cx="898960" cy="6524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F8AFC1-FD98-DE41-A0E1-B5B6F9CA660F}"/>
              </a:ext>
            </a:extLst>
          </p:cNvPr>
          <p:cNvSpPr txBox="1"/>
          <p:nvPr/>
        </p:nvSpPr>
        <p:spPr>
          <a:xfrm>
            <a:off x="10612803" y="4641773"/>
            <a:ext cx="13218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Parameters are similar</a:t>
            </a:r>
            <a:endParaRPr lang="ko-KR" altLang="en-US" sz="1200" dirty="0">
              <a:solidFill>
                <a:schemeClr val="accent6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5EC24B8-4A51-A346-9546-94892AF9542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9766852" y="4081055"/>
            <a:ext cx="833881" cy="6024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03B29DD-1C4C-414D-97E0-A8E193A88966}"/>
              </a:ext>
            </a:extLst>
          </p:cNvPr>
          <p:cNvSpPr txBox="1"/>
          <p:nvPr/>
        </p:nvSpPr>
        <p:spPr>
          <a:xfrm>
            <a:off x="10600733" y="3850222"/>
            <a:ext cx="13286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Parameters are fluctuated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49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Video Denoising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Dynamic noise level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First 100 frames of the video are used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ore-KR" sz="1800" dirty="0"/>
              <a:t>The noise level is changed dynamically with respect to the time domain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BM3D denoising algorithm is used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29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A202D0-20FF-2541-82E0-2A7244AE3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97" t="-325" r="140" b="59713"/>
          <a:stretch/>
        </p:blipFill>
        <p:spPr>
          <a:xfrm>
            <a:off x="2027583" y="3837593"/>
            <a:ext cx="3948702" cy="1579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593EAF-6E91-5140-80B8-E478153B119C}"/>
              </a:ext>
            </a:extLst>
          </p:cNvPr>
          <p:cNvSpPr txBox="1"/>
          <p:nvPr/>
        </p:nvSpPr>
        <p:spPr>
          <a:xfrm>
            <a:off x="3215928" y="5429581"/>
            <a:ext cx="161576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PSNR error at</a:t>
            </a:r>
          </a:p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optimized parameter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DCEACD-3581-DD49-AD72-0006C4A8A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7" t="53754" r="-116" b="5840"/>
          <a:stretch/>
        </p:blipFill>
        <p:spPr>
          <a:xfrm>
            <a:off x="6430613" y="3837593"/>
            <a:ext cx="4001960" cy="1583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AA4E95-9B7C-FA4B-933F-4C9DD5C5AD27}"/>
                  </a:ext>
                </a:extLst>
              </p:cNvPr>
              <p:cNvSpPr txBox="1"/>
              <p:nvPr/>
            </p:nvSpPr>
            <p:spPr>
              <a:xfrm>
                <a:off x="8052878" y="5429581"/>
                <a:ext cx="107124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Optimized parameter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endParaRPr lang="ko-KR" altLang="en-US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AA4E95-9B7C-FA4B-933F-4C9DD5C5A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878" y="5429581"/>
                <a:ext cx="1071244" cy="461665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B84FB70-7356-E042-8B43-94D6C14207F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389165" y="4503274"/>
            <a:ext cx="1136172" cy="27699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F8AFC1-FD98-DE41-A0E1-B5B6F9CA660F}"/>
              </a:ext>
            </a:extLst>
          </p:cNvPr>
          <p:cNvSpPr txBox="1"/>
          <p:nvPr/>
        </p:nvSpPr>
        <p:spPr>
          <a:xfrm>
            <a:off x="10525337" y="4641773"/>
            <a:ext cx="150207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6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Correlation : 0.989</a:t>
            </a:r>
            <a:endParaRPr lang="ko-KR" altLang="en-US" sz="1200" dirty="0">
              <a:solidFill>
                <a:schemeClr val="accent6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0CF6D7-6B72-1842-9640-CBACEB7CBEA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740348" y="4110859"/>
            <a:ext cx="833881" cy="15258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FAE3DE3-EB18-4347-9F6D-139EDB823C5C}"/>
              </a:ext>
            </a:extLst>
          </p:cNvPr>
          <p:cNvSpPr txBox="1"/>
          <p:nvPr/>
        </p:nvSpPr>
        <p:spPr>
          <a:xfrm>
            <a:off x="10574229" y="3972359"/>
            <a:ext cx="145318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Correlation : 0.937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34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Image Denoising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Image Degradation &amp; Restore Model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R" sz="18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R" sz="18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R" sz="18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R" sz="1800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kumimoji="1" lang="en-US" altLang="ko-KR" sz="1800" b="1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kumimoji="1" lang="en-US" altLang="ko-KR" sz="20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Image Denoising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Purpose: recovering the original image signal as much as possible from noise-corrupted version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b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</a:rPr>
                  <a:t> : noise-corrupted image,    Filter : denoising algorithm</a:t>
                </a: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^</m:t>
                        </m:r>
                      </m:sup>
                    </m:sSup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</a:rPr>
                  <a:t> : denoised image,   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en-US" altLang="ko-KR" sz="1800" dirty="0">
                    <a:solidFill>
                      <a:schemeClr val="accent1"/>
                    </a:solidFill>
                  </a:rPr>
                  <a:t> : Image Quality Assessment (IQA) metrics</a:t>
                </a:r>
                <a:endParaRPr lang="en-US" altLang="ko-KR" sz="1800" dirty="0">
                  <a:solidFill>
                    <a:schemeClr val="tx1"/>
                  </a:solidFill>
                </a:endParaRPr>
              </a:p>
              <a:p>
                <a:pPr lvl="2">
                  <a:lnSpc>
                    <a:spcPct val="100000"/>
                  </a:lnSpc>
                  <a:buFont typeface="Wingdings" panose="020B0604020202020204" pitchFamily="34" charset="0"/>
                  <a:buChar char="Ø"/>
                </a:pPr>
                <a:r>
                  <a:rPr lang="en-US" altLang="ko-KR" sz="1800" dirty="0"/>
                  <a:t> In this paper, focus on IQA metrics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 </a:t>
                </a:r>
                <a:endParaRPr lang="en-US" altLang="ko-KR" sz="1800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B4FECB8-4087-814A-B938-B32F9DCB7842}"/>
              </a:ext>
            </a:extLst>
          </p:cNvPr>
          <p:cNvGrpSpPr/>
          <p:nvPr/>
        </p:nvGrpSpPr>
        <p:grpSpPr>
          <a:xfrm>
            <a:off x="2264982" y="2147834"/>
            <a:ext cx="7539467" cy="1459096"/>
            <a:chOff x="2264982" y="2285334"/>
            <a:chExt cx="7539467" cy="1459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83DBD34-49DA-994D-ADA1-4BE23AB1E553}"/>
                    </a:ext>
                  </a:extLst>
                </p:cNvPr>
                <p:cNvSpPr txBox="1"/>
                <p:nvPr/>
              </p:nvSpPr>
              <p:spPr>
                <a:xfrm>
                  <a:off x="4313751" y="2285334"/>
                  <a:ext cx="12149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  <m:d>
                          <m:d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83DBD34-49DA-994D-ADA1-4BE23AB1E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3751" y="2285334"/>
                  <a:ext cx="121490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523" b="-65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0BED57B-1747-164C-8754-F2EF66C1B4F5}"/>
                    </a:ext>
                  </a:extLst>
                </p:cNvPr>
                <p:cNvSpPr txBox="1"/>
                <p:nvPr/>
              </p:nvSpPr>
              <p:spPr>
                <a:xfrm>
                  <a:off x="2417597" y="2943624"/>
                  <a:ext cx="11368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a14:m>
                  <a:r>
                    <a:rPr lang="ko-KR" altLang="en-US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→</a:t>
                  </a:r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 </a:t>
                  </a:r>
                  <a:endParaRPr kumimoji="1" lang="ko-Kore-KR" altLang="en-US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0BED57B-1747-164C-8754-F2EF66C1B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597" y="2943624"/>
                  <a:ext cx="113687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613" t="-6557" r="-3763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7D6AE8-7FAF-4847-B2EA-E6983738D218}"/>
                    </a:ext>
                  </a:extLst>
                </p:cNvPr>
                <p:cNvSpPr txBox="1"/>
                <p:nvPr/>
              </p:nvSpPr>
              <p:spPr>
                <a:xfrm>
                  <a:off x="5046951" y="2943624"/>
                  <a:ext cx="13891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→ </a:t>
                  </a:r>
                  <a:r>
                    <a:rPr kumimoji="1" lang="en-US" altLang="ko-Kore-KR" b="0" dirty="0">
                      <a:latin typeface="KoPub돋움체_Pro Medium" panose="00000600000000000000" pitchFamily="50" charset="-127"/>
                    </a:rPr>
                    <a:t>g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a14:m>
                  <a:r>
                    <a:rPr lang="ko-KR" altLang="en-US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→</a:t>
                  </a:r>
                  <a:r>
                    <a:rPr kumimoji="1" lang="en-US" altLang="ko-Kore-KR" dirty="0">
                      <a:latin typeface="KoPub돋움체_Pro Medium" panose="00000600000000000000" pitchFamily="50" charset="-127"/>
                    </a:rPr>
                    <a:t> </a:t>
                  </a:r>
                  <a:endParaRPr kumimoji="1" lang="ko-Kore-KR" altLang="en-US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27D6AE8-7FAF-4847-B2EA-E6983738D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951" y="2943624"/>
                  <a:ext cx="1389141" cy="646331"/>
                </a:xfrm>
                <a:prstGeom prst="rect">
                  <a:avLst/>
                </a:prstGeom>
                <a:blipFill>
                  <a:blip r:embed="rId6"/>
                  <a:stretch>
                    <a:fillRect t="-3774" b="-150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0780BAB-CF0E-F343-846E-1DA8090D5B46}"/>
                    </a:ext>
                  </a:extLst>
                </p:cNvPr>
                <p:cNvSpPr txBox="1"/>
                <p:nvPr/>
              </p:nvSpPr>
              <p:spPr>
                <a:xfrm>
                  <a:off x="7271446" y="2943624"/>
                  <a:ext cx="118310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ko-KR" altLang="en-US" dirty="0" smtClean="0"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m:t>→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^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kumimoji="1" lang="ko-Kore-KR" altLang="en-US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0780BAB-CF0E-F343-846E-1DA8090D5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1446" y="2943624"/>
                  <a:ext cx="1183107" cy="375552"/>
                </a:xfrm>
                <a:prstGeom prst="rect">
                  <a:avLst/>
                </a:prstGeom>
                <a:blipFill>
                  <a:blip r:embed="rId7"/>
                  <a:stretch>
                    <a:fillRect l="-1546" b="-129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FE31CE91-7835-E042-81EE-805045F1095E}"/>
                    </a:ext>
                  </a:extLst>
                </p:cNvPr>
                <p:cNvSpPr/>
                <p:nvPr/>
              </p:nvSpPr>
              <p:spPr>
                <a:xfrm>
                  <a:off x="3535570" y="2923835"/>
                  <a:ext cx="804397" cy="40891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ysClr val="windowText" lastClr="000000"/>
                    </a:solidFill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FE31CE91-7835-E042-81EE-805045F109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5570" y="2923835"/>
                  <a:ext cx="804397" cy="408911"/>
                </a:xfrm>
                <a:prstGeom prst="rect">
                  <a:avLst/>
                </a:prstGeom>
                <a:blipFill>
                  <a:blip r:embed="rId8"/>
                  <a:stretch>
                    <a:fillRect r="-7463" b="-5797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28F14D6-72D4-EC4F-8531-9C44AED66F7C}"/>
                </a:ext>
              </a:extLst>
            </p:cNvPr>
            <p:cNvSpPr/>
            <p:nvPr/>
          </p:nvSpPr>
          <p:spPr>
            <a:xfrm>
              <a:off x="4735302" y="2969705"/>
              <a:ext cx="316800" cy="31717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ysClr val="windowText" lastClr="000000"/>
                  </a:solidFill>
                  <a:latin typeface="KoPub돋움체_Pro Medium" panose="00000600000000000000" pitchFamily="50" charset="-127"/>
                </a:rPr>
                <a:t>+</a:t>
              </a:r>
              <a:endParaRPr kumimoji="1" lang="ko-Kore-KR" altLang="en-US" dirty="0">
                <a:solidFill>
                  <a:sysClr val="windowText" lastClr="000000"/>
                </a:solidFill>
                <a:latin typeface="KoPub돋움체_Pro Medium" panose="00000600000000000000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0F6E2AF-95A3-BE46-8315-7622635EA528}"/>
                    </a:ext>
                  </a:extLst>
                </p:cNvPr>
                <p:cNvSpPr/>
                <p:nvPr/>
              </p:nvSpPr>
              <p:spPr>
                <a:xfrm>
                  <a:off x="6424071" y="2923835"/>
                  <a:ext cx="804397" cy="408911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𝐹𝑖𝑙𝑡𝑒𝑟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ysClr val="windowText" lastClr="000000"/>
                    </a:solidFill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0F6E2AF-95A3-BE46-8315-7622635EA5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071" y="2923835"/>
                  <a:ext cx="804397" cy="40891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CB9ECD-ED1C-404F-A8C0-2881F3CE6751}"/>
                </a:ext>
              </a:extLst>
            </p:cNvPr>
            <p:cNvSpPr txBox="1"/>
            <p:nvPr/>
          </p:nvSpPr>
          <p:spPr>
            <a:xfrm>
              <a:off x="4355442" y="2942660"/>
              <a:ext cx="357509" cy="37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→</a:t>
              </a:r>
              <a:endParaRPr kumimoji="1" lang="ko-Kore-KR" altLang="en-US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AF9580-143D-E544-904B-2001A249E0A2}"/>
                </a:ext>
              </a:extLst>
            </p:cNvPr>
            <p:cNvSpPr txBox="1"/>
            <p:nvPr/>
          </p:nvSpPr>
          <p:spPr>
            <a:xfrm rot="5400000">
              <a:off x="4714947" y="2552195"/>
              <a:ext cx="357509" cy="37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→</a:t>
              </a:r>
              <a:endParaRPr kumimoji="1" lang="ko-Kore-KR" altLang="en-US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CF355B-F75F-9A4D-AE07-5DA2F4870D74}"/>
                </a:ext>
              </a:extLst>
            </p:cNvPr>
            <p:cNvSpPr txBox="1"/>
            <p:nvPr/>
          </p:nvSpPr>
          <p:spPr>
            <a:xfrm>
              <a:off x="2264982" y="3338660"/>
              <a:ext cx="11368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Original image</a:t>
              </a:r>
              <a:endParaRPr kumimoji="1" lang="ko-Kore-KR" altLang="en-US" sz="1000" dirty="0">
                <a:solidFill>
                  <a:schemeClr val="bg2">
                    <a:lumMod val="50000"/>
                  </a:schemeClr>
                </a:solidFill>
                <a:latin typeface="KoPub돋움체_Pro Medium" panose="000006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9129A1-99F0-E941-A4F9-2EC080EF71AA}"/>
                </a:ext>
              </a:extLst>
            </p:cNvPr>
            <p:cNvSpPr txBox="1"/>
            <p:nvPr/>
          </p:nvSpPr>
          <p:spPr>
            <a:xfrm>
              <a:off x="3369330" y="3340000"/>
              <a:ext cx="1136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Degradation function</a:t>
              </a:r>
              <a:endParaRPr kumimoji="1" lang="ko-Kore-KR" altLang="en-US" sz="1000" dirty="0">
                <a:solidFill>
                  <a:schemeClr val="bg2">
                    <a:lumMod val="50000"/>
                  </a:schemeClr>
                </a:solidFill>
                <a:latin typeface="KoPub돋움체_Pro Medium" panose="000006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7D3BF6-4FA3-3B4E-B635-189EB3F16563}"/>
                </a:ext>
              </a:extLst>
            </p:cNvPr>
            <p:cNvSpPr txBox="1"/>
            <p:nvPr/>
          </p:nvSpPr>
          <p:spPr>
            <a:xfrm>
              <a:off x="5167074" y="3332745"/>
              <a:ext cx="11368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Result image</a:t>
              </a:r>
              <a:endParaRPr kumimoji="1" lang="ko-Kore-KR" altLang="en-US" sz="1000" dirty="0">
                <a:solidFill>
                  <a:schemeClr val="bg2">
                    <a:lumMod val="50000"/>
                  </a:schemeClr>
                </a:solidFill>
                <a:latin typeface="KoPub돋움체_Pro Medium" panose="000006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52D1AB-D988-E149-AA45-6CE694924E2F}"/>
                </a:ext>
              </a:extLst>
            </p:cNvPr>
            <p:cNvSpPr txBox="1"/>
            <p:nvPr/>
          </p:nvSpPr>
          <p:spPr>
            <a:xfrm>
              <a:off x="6271059" y="3344320"/>
              <a:ext cx="1136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Restoration function</a:t>
              </a:r>
              <a:endParaRPr kumimoji="1" lang="ko-Kore-KR" altLang="en-US" sz="1000" dirty="0">
                <a:solidFill>
                  <a:schemeClr val="bg2">
                    <a:lumMod val="50000"/>
                  </a:schemeClr>
                </a:solidFill>
                <a:latin typeface="KoPub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EEC66E-990E-2E40-A752-F371A118BC5B}"/>
                </a:ext>
              </a:extLst>
            </p:cNvPr>
            <p:cNvSpPr txBox="1"/>
            <p:nvPr/>
          </p:nvSpPr>
          <p:spPr>
            <a:xfrm>
              <a:off x="7394706" y="3340000"/>
              <a:ext cx="11368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Restored image</a:t>
              </a:r>
              <a:endParaRPr kumimoji="1" lang="ko-Kore-KR" altLang="en-US" sz="1000" dirty="0">
                <a:solidFill>
                  <a:schemeClr val="bg2">
                    <a:lumMod val="50000"/>
                  </a:schemeClr>
                </a:solidFill>
                <a:latin typeface="KoPub돋움체_Pro Medium" panose="00000600000000000000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8B738CC-E36F-AA44-8312-018352C35669}"/>
                    </a:ext>
                  </a:extLst>
                </p:cNvPr>
                <p:cNvSpPr txBox="1"/>
                <p:nvPr/>
              </p:nvSpPr>
              <p:spPr>
                <a:xfrm>
                  <a:off x="8496782" y="2949615"/>
                  <a:ext cx="118310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ko-KR" altLang="en-US" dirty="0" smtClean="0"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m:t>→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^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8B738CC-E36F-AA44-8312-018352C35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6782" y="2949615"/>
                  <a:ext cx="1183107" cy="375552"/>
                </a:xfrm>
                <a:prstGeom prst="rect">
                  <a:avLst/>
                </a:prstGeom>
                <a:blipFill>
                  <a:blip r:embed="rId10"/>
                  <a:stretch>
                    <a:fillRect l="-14433" r="-13402" b="-129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450A9E-8202-2D49-A9A0-218EC4AB94AB}"/>
                </a:ext>
              </a:extLst>
            </p:cNvPr>
            <p:cNvSpPr txBox="1"/>
            <p:nvPr/>
          </p:nvSpPr>
          <p:spPr>
            <a:xfrm>
              <a:off x="8667574" y="3340000"/>
              <a:ext cx="1136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Evaluate</a:t>
              </a:r>
            </a:p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restored image</a:t>
              </a:r>
              <a:endParaRPr kumimoji="1" lang="ko-Kore-KR" altLang="en-US" sz="1000" dirty="0">
                <a:solidFill>
                  <a:srgbClr val="FF0000"/>
                </a:solidFill>
                <a:latin typeface="KoPub돋움체_Pro Medium" panose="00000600000000000000" pitchFamily="50" charset="-127"/>
              </a:endParaRPr>
            </a:p>
          </p:txBody>
        </p:sp>
      </p:grp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88484143-6E80-9649-AEE7-D0E3623B2C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86384" y="1890223"/>
            <a:ext cx="7255" cy="3492000"/>
          </a:xfrm>
          <a:prstGeom prst="bentConnector3">
            <a:avLst>
              <a:gd name="adj1" fmla="val 325093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1BC344E-FF51-5145-98DC-D5E1A794A205}"/>
              </a:ext>
            </a:extLst>
          </p:cNvPr>
          <p:cNvSpPr txBox="1"/>
          <p:nvPr/>
        </p:nvSpPr>
        <p:spPr>
          <a:xfrm>
            <a:off x="6596316" y="3899869"/>
            <a:ext cx="1787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Denoising &amp; evaluating part</a:t>
            </a:r>
            <a:endParaRPr kumimoji="1" lang="ko-Kore-KR" altLang="en-US" sz="1000" dirty="0">
              <a:solidFill>
                <a:sysClr val="windowText" lastClr="000000"/>
              </a:solidFill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206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Human Subject Study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Evaluates the perceptual performance of the metrics</a:t>
            </a:r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The tested images are corrupted by WGN with 4 levels in {5, 10, 15, 20} </a:t>
            </a:r>
            <a:endParaRPr lang="en-US" altLang="ko-KR" sz="1800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30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C3B440-BB4E-C942-A55C-6D8B3E163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7" t="64845" r="167" b="1"/>
          <a:stretch/>
        </p:blipFill>
        <p:spPr>
          <a:xfrm>
            <a:off x="7158066" y="4274496"/>
            <a:ext cx="4399110" cy="14908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06B19A-76E1-5F4C-9B3D-B6CF12F57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34"/>
          <a:stretch/>
        </p:blipFill>
        <p:spPr>
          <a:xfrm>
            <a:off x="2123521" y="3223594"/>
            <a:ext cx="3972479" cy="2487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DD32A8-4012-B74E-AADC-32823D0CA56B}"/>
              </a:ext>
            </a:extLst>
          </p:cNvPr>
          <p:cNvSpPr txBox="1"/>
          <p:nvPr/>
        </p:nvSpPr>
        <p:spPr>
          <a:xfrm>
            <a:off x="2694019" y="5765363"/>
            <a:ext cx="283148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Compare Q-metric &amp; proposed metric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152EC-B250-1A46-93ED-7067004A299C}"/>
              </a:ext>
            </a:extLst>
          </p:cNvPr>
          <p:cNvSpPr txBox="1"/>
          <p:nvPr/>
        </p:nvSpPr>
        <p:spPr>
          <a:xfrm>
            <a:off x="8560672" y="5765363"/>
            <a:ext cx="159389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Compare with PSNR</a:t>
            </a:r>
          </a:p>
        </p:txBody>
      </p:sp>
    </p:spTree>
    <p:extLst>
      <p:ext uri="{BB962C8B-B14F-4D97-AF65-F5344CB8AC3E}">
        <p14:creationId xmlns:p14="http://schemas.microsoft.com/office/powerpoint/2010/main" val="3198061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Conclusions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312769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Conclusions about this Paper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0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Propose a new metric for automatizing existing image/video denoising algorithms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Proposed metric is very simple, robust and efficient</a:t>
            </a:r>
          </a:p>
          <a:p>
            <a:pPr lvl="1">
              <a:lnSpc>
                <a:spcPct val="100000"/>
              </a:lnSpc>
            </a:pPr>
            <a:endParaRPr lang="en-US" altLang="ko-KR" b="1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</a:rPr>
              <a:t>Experimental results demonstrate that the proposed metric outperforms the Q-metric</a:t>
            </a: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31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840870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9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2400" b="1" dirty="0"/>
              <a:t>Motivation</a:t>
            </a:r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Typical image quality assessment (IQA) metrics cannot be used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Mean squared error (MSE)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Peak signal to noise ratio (PSNR)</a:t>
            </a:r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r>
              <a:rPr kumimoji="1" lang="en-US" altLang="ko-KR" sz="1800" b="1" dirty="0"/>
              <a:t>No-reference IQA metrics are emerging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Existing metrics are computationally expensive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Require different mean opinion scores collected from humans</a:t>
            </a:r>
            <a:endParaRPr kumimoji="1" lang="en-US" altLang="ko-KR" sz="16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84043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proposed metric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The authors propose to use method noise image (MNI)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Only contains a noise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" altLang="ko-Kore-KR" sz="1800" dirty="0"/>
              <a:t>Can make </a:t>
            </a:r>
            <a:r>
              <a:rPr lang="en-US" altLang="ko-Kore-KR" sz="1800" dirty="0"/>
              <a:t>MNI</a:t>
            </a:r>
            <a:r>
              <a:rPr lang="en" altLang="ko-Kore-KR" sz="1800" dirty="0"/>
              <a:t> by calculating the difference between noisy image and denoised image.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" altLang="ko-KR" sz="1800" dirty="0"/>
              <a:t>Can get </a:t>
            </a:r>
            <a:r>
              <a:rPr kumimoji="1" lang="en-US" altLang="ko-KR" sz="1800" dirty="0"/>
              <a:t>useful information </a:t>
            </a:r>
            <a:endParaRPr kumimoji="1" lang="en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" altLang="ko-KR" sz="1800" dirty="0"/>
          </a:p>
          <a:p>
            <a:pPr marL="914400" lvl="2" indent="0">
              <a:lnSpc>
                <a:spcPct val="100000"/>
              </a:lnSpc>
              <a:buNone/>
            </a:pPr>
            <a:endParaRPr kumimoji="1" lang="en-US" altLang="ko-KR" sz="1800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43AF09-C5BF-794B-8DEF-12AA7FA7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227" y="3102464"/>
            <a:ext cx="3332126" cy="21997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6EF57E-0AEE-334B-A871-1266EACEB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519" y="3102463"/>
            <a:ext cx="3306093" cy="21997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3A7C24-A160-FE42-9D15-94B1A6F8FFC6}"/>
              </a:ext>
            </a:extLst>
          </p:cNvPr>
          <p:cNvSpPr txBox="1"/>
          <p:nvPr/>
        </p:nvSpPr>
        <p:spPr>
          <a:xfrm>
            <a:off x="7575267" y="5402057"/>
            <a:ext cx="198804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Method noise image(MNI)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BF729-4810-184E-9DC6-A67BB6025321}"/>
              </a:ext>
            </a:extLst>
          </p:cNvPr>
          <p:cNvSpPr txBox="1"/>
          <p:nvPr/>
        </p:nvSpPr>
        <p:spPr>
          <a:xfrm>
            <a:off x="3110379" y="5402057"/>
            <a:ext cx="130837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Denoised image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272F13-3AED-9149-BE2F-FF547218CA59}"/>
              </a:ext>
            </a:extLst>
          </p:cNvPr>
          <p:cNvGrpSpPr/>
          <p:nvPr/>
        </p:nvGrpSpPr>
        <p:grpSpPr>
          <a:xfrm>
            <a:off x="0" y="6523218"/>
            <a:ext cx="9099550" cy="341987"/>
            <a:chOff x="0" y="6485236"/>
            <a:chExt cx="9099550" cy="3419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9E127D-E3A8-714A-B6DC-A3C3F3E56D9C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ko-Kore-KR" sz="700" dirty="0">
                  <a:latin typeface="KoPub돋움체_Pro Medium" panose="00000600000000000000" pitchFamily="50" charset="-127"/>
                </a:rPr>
                <a:t>A. </a:t>
              </a:r>
              <a:r>
                <a:rPr lang="en" altLang="ko-Kore-KR" sz="700" dirty="0" err="1">
                  <a:latin typeface="KoPub돋움체_Pro Medium" panose="00000600000000000000" pitchFamily="50" charset="-127"/>
                </a:rPr>
                <a:t>Buades</a:t>
              </a:r>
              <a:r>
                <a:rPr lang="en" altLang="ko-Kore-KR" sz="700" dirty="0">
                  <a:latin typeface="KoPub돋움체_Pro Medium" panose="00000600000000000000" pitchFamily="50" charset="-127"/>
                </a:rPr>
                <a:t>, B. Coll, and J. Morel. A non-local algorithm for image denoising. In </a:t>
              </a:r>
              <a:r>
                <a:rPr lang="en" altLang="ko-Kore-KR" sz="700" i="1" dirty="0">
                  <a:latin typeface="KoPub돋움체_Pro Medium" panose="00000600000000000000" pitchFamily="50" charset="-127"/>
                </a:rPr>
                <a:t>CVPR</a:t>
              </a:r>
              <a:r>
                <a:rPr lang="en" altLang="ko-Kore-KR" sz="700" dirty="0">
                  <a:latin typeface="KoPub돋움체_Pro Medium" panose="00000600000000000000" pitchFamily="50" charset="-127"/>
                </a:rPr>
                <a:t>, pages 60–65, 2005.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7893C6-5D85-FF43-9AFE-A506FF7818CB}"/>
                </a:ext>
              </a:extLst>
            </p:cNvPr>
            <p:cNvSpPr txBox="1"/>
            <p:nvPr/>
          </p:nvSpPr>
          <p:spPr>
            <a:xfrm>
              <a:off x="0" y="6485236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</a:rPr>
                <a:t>[1]</a:t>
              </a:r>
              <a:endParaRPr lang="ko-KR" altLang="en-US" sz="900" dirty="0">
                <a:latin typeface="KoPub돋움체_Pro Medium" panose="000006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7BE3808-AB7A-5F4B-BC71-0477BFDE95EE}"/>
              </a:ext>
            </a:extLst>
          </p:cNvPr>
          <p:cNvSpPr txBox="1"/>
          <p:nvPr/>
        </p:nvSpPr>
        <p:spPr>
          <a:xfrm>
            <a:off x="7665604" y="1486643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</a:rPr>
              <a:t>[1]</a:t>
            </a:r>
            <a:endParaRPr lang="ko-KR" altLang="en-US" sz="900" dirty="0">
              <a:latin typeface="KoPub돋움체_Pro Medium" panose="000006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3AD5D5-73AF-514A-895D-5BDF13C22317}"/>
              </a:ext>
            </a:extLst>
          </p:cNvPr>
          <p:cNvSpPr/>
          <p:nvPr/>
        </p:nvSpPr>
        <p:spPr>
          <a:xfrm rot="12936498">
            <a:off x="8363909" y="3034296"/>
            <a:ext cx="410759" cy="109145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FF4F2C-7DA2-FE4D-8495-C5AB1170CAC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8912040" y="3273287"/>
            <a:ext cx="1470829" cy="77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817453-E32C-B143-9B1D-91903BC74FF3}"/>
              </a:ext>
            </a:extLst>
          </p:cNvPr>
          <p:cNvSpPr txBox="1"/>
          <p:nvPr/>
        </p:nvSpPr>
        <p:spPr>
          <a:xfrm>
            <a:off x="10328949" y="3042454"/>
            <a:ext cx="16473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Edge components are considered noise</a:t>
            </a:r>
            <a:endParaRPr lang="ko-KR" altLang="en-US" sz="1200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FC90347-6BDB-0546-8CC5-4ED08932B5BE}"/>
              </a:ext>
            </a:extLst>
          </p:cNvPr>
          <p:cNvSpPr/>
          <p:nvPr/>
        </p:nvSpPr>
        <p:spPr>
          <a:xfrm rot="12936498">
            <a:off x="9226439" y="4316669"/>
            <a:ext cx="878400" cy="87438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9D80C92-E12C-A541-9F38-269E4CC73D6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10098124" y="4338598"/>
            <a:ext cx="348954" cy="34474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C073231-9B78-1743-8C7E-62BACA649B92}"/>
              </a:ext>
            </a:extLst>
          </p:cNvPr>
          <p:cNvSpPr txBox="1"/>
          <p:nvPr/>
        </p:nvSpPr>
        <p:spPr>
          <a:xfrm>
            <a:off x="10447078" y="4200098"/>
            <a:ext cx="164731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Well denoised evenly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28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Goal of proposed metric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Maximize the structure similarity between noisy image &amp; MNI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Maximize the noise reduction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Homogeneous region</a:t>
            </a: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22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Maximize the structure similarity between noisy image &amp; denoised image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Maximize the structure preservation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Highly-structured region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1">
              <a:lnSpc>
                <a:spcPct val="100000"/>
              </a:lnSpc>
            </a:pPr>
            <a:r>
              <a:rPr lang="en" altLang="ko-Kore-KR" sz="2000" b="1" dirty="0"/>
              <a:t>A value that can consider two measurements is used as the </a:t>
            </a:r>
            <a:r>
              <a:rPr lang="en-US" altLang="ko-Kore-KR" sz="2000" b="1" dirty="0"/>
              <a:t>IQR</a:t>
            </a:r>
            <a:r>
              <a:rPr lang="en" altLang="ko-Kore-KR" sz="2000" b="1" dirty="0"/>
              <a:t> method.</a:t>
            </a:r>
            <a:endParaRPr kumimoji="1" lang="en-US" altLang="ko-KR" sz="20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FC4004-E4BC-CD48-9863-48EDD12E620D}"/>
              </a:ext>
            </a:extLst>
          </p:cNvPr>
          <p:cNvGrpSpPr/>
          <p:nvPr/>
        </p:nvGrpSpPr>
        <p:grpSpPr>
          <a:xfrm>
            <a:off x="8990444" y="2101925"/>
            <a:ext cx="1101086" cy="1078597"/>
            <a:chOff x="5763540" y="4016864"/>
            <a:chExt cx="1101086" cy="1078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185C142-FEF9-954F-8805-A84419DA9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6955" b="50966"/>
            <a:stretch/>
          </p:blipFill>
          <p:spPr>
            <a:xfrm>
              <a:off x="5763540" y="4016864"/>
              <a:ext cx="1101086" cy="1078597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A77C623-9409-8741-A221-13B343FF5B9E}"/>
                </a:ext>
              </a:extLst>
            </p:cNvPr>
            <p:cNvSpPr/>
            <p:nvPr/>
          </p:nvSpPr>
          <p:spPr>
            <a:xfrm>
              <a:off x="6387548" y="4638261"/>
              <a:ext cx="384313" cy="3776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KoPub돋움체_Pro Medium" panose="00000600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AEC2FB-B24E-B54C-A646-43AD1B5DB77A}"/>
              </a:ext>
            </a:extLst>
          </p:cNvPr>
          <p:cNvGrpSpPr/>
          <p:nvPr/>
        </p:nvGrpSpPr>
        <p:grpSpPr>
          <a:xfrm>
            <a:off x="8990444" y="3877777"/>
            <a:ext cx="1101086" cy="1078597"/>
            <a:chOff x="5763540" y="4016864"/>
            <a:chExt cx="1101086" cy="107859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E6F2E8F-0E37-2E49-986B-0DD06EA84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6955" b="50966"/>
            <a:stretch/>
          </p:blipFill>
          <p:spPr>
            <a:xfrm>
              <a:off x="5763540" y="4016864"/>
              <a:ext cx="1101086" cy="107859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3CC7D6B-F8F1-B84D-B92A-9EC15FB33AD4}"/>
                </a:ext>
              </a:extLst>
            </p:cNvPr>
            <p:cNvSpPr/>
            <p:nvPr/>
          </p:nvSpPr>
          <p:spPr>
            <a:xfrm>
              <a:off x="6182139" y="4067684"/>
              <a:ext cx="384313" cy="3776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KoPub돋움체_Pro Medium" panose="000006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14A342B-1CE1-A246-A7B4-3FE19180BAD2}"/>
              </a:ext>
            </a:extLst>
          </p:cNvPr>
          <p:cNvSpPr txBox="1"/>
          <p:nvPr/>
        </p:nvSpPr>
        <p:spPr>
          <a:xfrm>
            <a:off x="10185547" y="2718857"/>
            <a:ext cx="11993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Homogeneous</a:t>
            </a:r>
          </a:p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region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1BD10F-E64B-E048-9254-78FF665DD18F}"/>
              </a:ext>
            </a:extLst>
          </p:cNvPr>
          <p:cNvSpPr txBox="1"/>
          <p:nvPr/>
        </p:nvSpPr>
        <p:spPr>
          <a:xfrm>
            <a:off x="10185547" y="4494709"/>
            <a:ext cx="140762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Highly-structured</a:t>
            </a:r>
          </a:p>
          <a:p>
            <a:pPr algn="ctr"/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region</a:t>
            </a:r>
            <a:endParaRPr lang="ko-KR" altLang="en-US" sz="12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09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Related Works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IQA metrics (</a:t>
            </a:r>
            <a:r>
              <a:rPr kumimoji="1" lang="en-US" altLang="ko-KR" sz="2400" b="1" dirty="0"/>
              <a:t>cont’d)</a:t>
            </a:r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Category of IQA metrics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The IQA metrics are categorized based on the existence of reference image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Proposed metric is based on SSIM 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The performance of proposed metric is compared with the performance of Q-metric 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E0575B-4476-7E41-8F4D-54729D8964AE}"/>
              </a:ext>
            </a:extLst>
          </p:cNvPr>
          <p:cNvSpPr/>
          <p:nvPr/>
        </p:nvSpPr>
        <p:spPr>
          <a:xfrm>
            <a:off x="5490983" y="2234435"/>
            <a:ext cx="1210033" cy="488139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KoPub돋움체_Pro Medium" panose="00000600000000000000" pitchFamily="50" charset="-127"/>
              </a:rPr>
              <a:t>IQA metric</a:t>
            </a:r>
            <a:endParaRPr kumimoji="1" lang="ko-Kore-KR" altLang="en-US" dirty="0">
              <a:solidFill>
                <a:sysClr val="windowText" lastClr="000000"/>
              </a:solidFill>
              <a:latin typeface="KoPub돋움체_Pro Medium" panose="00000600000000000000" pitchFamily="50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D1BD860-2658-A641-99F9-50E617FD819C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 flipH="1">
            <a:off x="3075788" y="2722574"/>
            <a:ext cx="3020212" cy="544866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C9B378E-92C8-FB4A-AE6B-1FD3200737CD}"/>
              </a:ext>
            </a:extLst>
          </p:cNvPr>
          <p:cNvCxnSpPr>
            <a:cxnSpLocks/>
            <a:stCxn id="2" idx="2"/>
            <a:endCxn id="18" idx="0"/>
          </p:cNvCxnSpPr>
          <p:nvPr/>
        </p:nvCxnSpPr>
        <p:spPr>
          <a:xfrm>
            <a:off x="6096000" y="2722574"/>
            <a:ext cx="2059" cy="544865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3AAA03B-DC7D-2848-87E4-DC13D7A6E72B}"/>
              </a:ext>
            </a:extLst>
          </p:cNvPr>
          <p:cNvCxnSpPr>
            <a:cxnSpLocks/>
            <a:stCxn id="2" idx="2"/>
            <a:endCxn id="22" idx="0"/>
          </p:cNvCxnSpPr>
          <p:nvPr/>
        </p:nvCxnSpPr>
        <p:spPr>
          <a:xfrm>
            <a:off x="6096000" y="2722574"/>
            <a:ext cx="3024331" cy="544867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C8603F-AFA3-5745-AFCC-7860EE10C84B}"/>
              </a:ext>
            </a:extLst>
          </p:cNvPr>
          <p:cNvSpPr/>
          <p:nvPr/>
        </p:nvSpPr>
        <p:spPr>
          <a:xfrm>
            <a:off x="5090733" y="3267439"/>
            <a:ext cx="2014652" cy="606735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  <a:latin typeface="KoPub돋움체_Pro Medium" panose="00000600000000000000" pitchFamily="50" charset="-127"/>
              </a:rPr>
              <a:t>Reduced-reference</a:t>
            </a:r>
          </a:p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  <a:latin typeface="KoPub돋움체_Pro Medium" panose="00000600000000000000" pitchFamily="50" charset="-127"/>
              </a:rPr>
              <a:t> metric</a:t>
            </a:r>
            <a:endParaRPr kumimoji="1" lang="ko-Kore-KR" altLang="en-US" sz="1600" dirty="0">
              <a:solidFill>
                <a:sysClr val="windowText" lastClr="000000"/>
              </a:solidFill>
              <a:latin typeface="KoPub돋움체_Pro Medium" panose="000006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4DD1F6-3042-464F-B3FF-740BDD07117C}"/>
              </a:ext>
            </a:extLst>
          </p:cNvPr>
          <p:cNvSpPr/>
          <p:nvPr/>
        </p:nvSpPr>
        <p:spPr>
          <a:xfrm>
            <a:off x="2068462" y="3267440"/>
            <a:ext cx="2014652" cy="606735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  <a:latin typeface="KoPub돋움체_Pro Medium" panose="00000600000000000000" pitchFamily="50" charset="-127"/>
              </a:rPr>
              <a:t>Full-reference</a:t>
            </a:r>
          </a:p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  <a:latin typeface="KoPub돋움체_Pro Medium" panose="00000600000000000000" pitchFamily="50" charset="-127"/>
              </a:rPr>
              <a:t> metric</a:t>
            </a:r>
            <a:endParaRPr kumimoji="1" lang="ko-Kore-KR" altLang="en-US" sz="1600" dirty="0">
              <a:solidFill>
                <a:sysClr val="windowText" lastClr="000000"/>
              </a:solidFill>
              <a:latin typeface="KoPub돋움체_Pro Medium" panose="000006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DAE42D-3B3D-444E-ABAA-53BAE0C552AA}"/>
              </a:ext>
            </a:extLst>
          </p:cNvPr>
          <p:cNvSpPr/>
          <p:nvPr/>
        </p:nvSpPr>
        <p:spPr>
          <a:xfrm>
            <a:off x="8113005" y="3267441"/>
            <a:ext cx="2014652" cy="606735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  <a:latin typeface="KoPub돋움체_Pro Medium" panose="00000600000000000000" pitchFamily="50" charset="-127"/>
              </a:rPr>
              <a:t>No-reference</a:t>
            </a:r>
          </a:p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  <a:latin typeface="KoPub돋움체_Pro Medium" panose="00000600000000000000" pitchFamily="50" charset="-127"/>
              </a:rPr>
              <a:t> metric</a:t>
            </a:r>
            <a:endParaRPr kumimoji="1" lang="ko-Kore-KR" altLang="en-US" sz="1600" dirty="0">
              <a:solidFill>
                <a:sysClr val="windowText" lastClr="000000"/>
              </a:solidFill>
              <a:latin typeface="KoPub돋움체_Pro Medium" panose="000006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DEA864-43BF-3E41-B3CE-C51526655AB0}"/>
              </a:ext>
            </a:extLst>
          </p:cNvPr>
          <p:cNvSpPr txBox="1"/>
          <p:nvPr/>
        </p:nvSpPr>
        <p:spPr>
          <a:xfrm>
            <a:off x="2068462" y="3907594"/>
            <a:ext cx="1803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KoPub돋움체_Pro Medium" panose="00000600000000000000" pitchFamily="50" charset="-127"/>
              </a:rPr>
              <a:t>MSE (RMSE)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KoPub돋움체_Pro Medium" panose="00000600000000000000" pitchFamily="50" charset="-127"/>
              </a:rPr>
              <a:t>PSNR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chemeClr val="accent1"/>
                </a:solidFill>
                <a:latin typeface="KoPub돋움체_Pro Medium" panose="00000600000000000000" pitchFamily="50" charset="-127"/>
              </a:rPr>
              <a:t>SSIM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EB3A2E-57B9-D24D-9FC4-13AD966FCCA8}"/>
              </a:ext>
            </a:extLst>
          </p:cNvPr>
          <p:cNvSpPr txBox="1"/>
          <p:nvPr/>
        </p:nvSpPr>
        <p:spPr>
          <a:xfrm>
            <a:off x="8113005" y="3907594"/>
            <a:ext cx="2174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KoPub돋움체_Pro Medium" panose="00000600000000000000" pitchFamily="50" charset="-127"/>
              </a:rPr>
              <a:t>Q-metric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solidFill>
                  <a:srgbClr val="FF0000"/>
                </a:solidFill>
                <a:latin typeface="KoPub돋움체_Pro Medium" panose="00000600000000000000" pitchFamily="50" charset="-127"/>
              </a:rPr>
              <a:t>Proposed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E9F9B-4727-CE40-ABA0-5ACC0EC7323F}"/>
              </a:ext>
            </a:extLst>
          </p:cNvPr>
          <p:cNvSpPr txBox="1"/>
          <p:nvPr/>
        </p:nvSpPr>
        <p:spPr>
          <a:xfrm>
            <a:off x="5078456" y="3907594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solidFill>
                <a:schemeClr val="accent1"/>
              </a:solidFill>
              <a:latin typeface="KoPub돋움체_Pro Medium" panose="00000600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35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Related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Full-reference IQA metrics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Compare the processed image with the original(reference) image</a:t>
                </a:r>
              </a:p>
              <a:p>
                <a:pPr lvl="1">
                  <a:lnSpc>
                    <a:spcPct val="100000"/>
                  </a:lnSpc>
                </a:pPr>
                <a:endParaRPr kumimoji="1" lang="en-US" altLang="ko-KR" sz="20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Mean Squared Error (MSE)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en-US" altLang="ko-KR" sz="1800" b="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kumimoji="1" lang="en-US" altLang="ko-KR" sz="1800" dirty="0"/>
                  <a:t> noise-free image,    </a:t>
                </a:r>
                <a14:m>
                  <m:oMath xmlns:m="http://schemas.openxmlformats.org/officeDocument/2006/math">
                    <m:r>
                      <a:rPr kumimoji="1" lang="en-US" altLang="ko-KR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1800" i="1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kumimoji="1" lang="en-US" altLang="ko-KR" sz="1800" dirty="0"/>
                  <a:t> denoised image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R" sz="1800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Peak Signal Noise Ratio (PSNR)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ko-KR" sz="18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ko-KR" sz="1800" i="1">
                        <a:latin typeface="Cambria Math" panose="02040503050406030204" pitchFamily="18" charset="0"/>
                      </a:rPr>
                      <m:t>=10</m:t>
                    </m:r>
                    <m:func>
                      <m:func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𝑀𝐴</m:t>
                            </m:r>
                            <m:sSubSup>
                              <m:sSubSupPr>
                                <m:ctrlPr>
                                  <a:rPr kumimoji="1"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ko-KR" sz="1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kumimoji="1" lang="en-US" altLang="ko-KR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ko-KR" sz="1800" b="0" i="1" smtClean="0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ko-KR" sz="18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𝑀𝐴</m:t>
                    </m:r>
                    <m:sSub>
                      <m:sSub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kumimoji="1" lang="en-US" altLang="ko-KR" sz="1800" dirty="0"/>
                  <a:t> maximum value of pixel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R" sz="1800" b="1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Not correlated well with the visual perception of human vision system (HVS)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R" sz="1800" dirty="0"/>
                  <a:t>Do not consider structural or spatial information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kumimoji="1" lang="en-US" altLang="ko-KR" sz="1800" dirty="0"/>
                  <a:t>Visual evaluation may differ from the result of equation</a:t>
                </a:r>
              </a:p>
              <a:p>
                <a:pPr lvl="1">
                  <a:lnSpc>
                    <a:spcPct val="100000"/>
                  </a:lnSpc>
                </a:pPr>
                <a:endParaRPr kumimoji="1"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kumimoji="1" lang="en-US" altLang="ko-KR" sz="22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kumimoji="1" lang="en-US" altLang="ko-KR" sz="1800" b="1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altLang="ko-KR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42449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Related Works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7674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Full-reference IQA metrics (cont’d)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Structure Similarity Index Measure (SSIM)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Separate the task of similarity measurement into luminance, contrast, structure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Assume that HVS is highly adapted for structures and less sensitive to the variance of the luminance and contrast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The proposed metric also exploits image structure term in SSIM for image quality assessment</a:t>
            </a:r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Components of Structure Similarity Index Measure (SSIM)</a:t>
            </a:r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CACC54-BB77-764A-B407-B62A4A81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0" y="3985562"/>
            <a:ext cx="5369893" cy="2571178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08D389-9FCE-4A44-9BBE-981634E6A95E}"/>
              </a:ext>
            </a:extLst>
          </p:cNvPr>
          <p:cNvSpPr txBox="1"/>
          <p:nvPr/>
        </p:nvSpPr>
        <p:spPr>
          <a:xfrm>
            <a:off x="6597503" y="4302119"/>
            <a:ext cx="5543549" cy="1586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Step 1 : calculate luminance of input image x, y  </a:t>
            </a:r>
          </a:p>
          <a:p>
            <a:pPr marL="285750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Step 2 : calculate contrast of input image x, y</a:t>
            </a:r>
          </a:p>
          <a:p>
            <a:pPr marL="285750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Step 3 : define luminance &amp; contrast comparison</a:t>
            </a:r>
          </a:p>
          <a:p>
            <a:pPr marL="285750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Step 4 : define structure comparison</a:t>
            </a:r>
          </a:p>
          <a:p>
            <a:pPr marL="285750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Step 5 : combination three terms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BDFCDE-806C-C041-8E6E-1ADC6BCE0CDE}"/>
              </a:ext>
            </a:extLst>
          </p:cNvPr>
          <p:cNvCxnSpPr>
            <a:cxnSpLocks/>
          </p:cNvCxnSpPr>
          <p:nvPr/>
        </p:nvCxnSpPr>
        <p:spPr>
          <a:xfrm>
            <a:off x="1623237" y="4210489"/>
            <a:ext cx="25518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A7B387B-6F33-6F41-BF06-2716128A4806}"/>
              </a:ext>
            </a:extLst>
          </p:cNvPr>
          <p:cNvCxnSpPr>
            <a:cxnSpLocks/>
          </p:cNvCxnSpPr>
          <p:nvPr/>
        </p:nvCxnSpPr>
        <p:spPr>
          <a:xfrm>
            <a:off x="1630325" y="5298554"/>
            <a:ext cx="25518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2999FB-F55C-9F4C-A504-5BEC0377E58D}"/>
              </a:ext>
            </a:extLst>
          </p:cNvPr>
          <p:cNvSpPr/>
          <p:nvPr/>
        </p:nvSpPr>
        <p:spPr>
          <a:xfrm>
            <a:off x="1878418" y="4068721"/>
            <a:ext cx="637954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AF9ECC-5972-324D-9BE8-B2A9792168C3}"/>
              </a:ext>
            </a:extLst>
          </p:cNvPr>
          <p:cNvSpPr/>
          <p:nvPr/>
        </p:nvSpPr>
        <p:spPr>
          <a:xfrm>
            <a:off x="1878418" y="5146154"/>
            <a:ext cx="637954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3AC11D50-A21E-C642-B3A6-85ABF8D7BC6B}"/>
              </a:ext>
            </a:extLst>
          </p:cNvPr>
          <p:cNvCxnSpPr>
            <a:cxnSpLocks/>
          </p:cNvCxnSpPr>
          <p:nvPr/>
        </p:nvCxnSpPr>
        <p:spPr>
          <a:xfrm>
            <a:off x="1750827" y="5318691"/>
            <a:ext cx="772633" cy="410400"/>
          </a:xfrm>
          <a:prstGeom prst="bentConnector3">
            <a:avLst>
              <a:gd name="adj1" fmla="val 137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2AF20490-DB33-5248-BF7F-0E2F6F2A53A0}"/>
              </a:ext>
            </a:extLst>
          </p:cNvPr>
          <p:cNvCxnSpPr>
            <a:cxnSpLocks/>
          </p:cNvCxnSpPr>
          <p:nvPr/>
        </p:nvCxnSpPr>
        <p:spPr>
          <a:xfrm>
            <a:off x="1750826" y="4230626"/>
            <a:ext cx="772633" cy="410400"/>
          </a:xfrm>
          <a:prstGeom prst="bentConnector3">
            <a:avLst>
              <a:gd name="adj1" fmla="val 137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B72C94FD-1FB1-2D40-A822-876349CDFFCB}"/>
              </a:ext>
            </a:extLst>
          </p:cNvPr>
          <p:cNvCxnSpPr>
            <a:cxnSpLocks/>
          </p:cNvCxnSpPr>
          <p:nvPr/>
        </p:nvCxnSpPr>
        <p:spPr>
          <a:xfrm>
            <a:off x="2514463" y="4219991"/>
            <a:ext cx="108000" cy="324000"/>
          </a:xfrm>
          <a:prstGeom prst="bentConnector3">
            <a:avLst>
              <a:gd name="adj1" fmla="val 9954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531AEF87-5BD7-FE4A-9E5C-DC710C3C594F}"/>
              </a:ext>
            </a:extLst>
          </p:cNvPr>
          <p:cNvCxnSpPr>
            <a:cxnSpLocks/>
          </p:cNvCxnSpPr>
          <p:nvPr/>
        </p:nvCxnSpPr>
        <p:spPr>
          <a:xfrm>
            <a:off x="2516371" y="5296042"/>
            <a:ext cx="108000" cy="324000"/>
          </a:xfrm>
          <a:prstGeom prst="bentConnector3">
            <a:avLst>
              <a:gd name="adj1" fmla="val 9954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F6DE866A-4612-0E43-951D-4D3F80EF4D10}"/>
              </a:ext>
            </a:extLst>
          </p:cNvPr>
          <p:cNvSpPr/>
          <p:nvPr/>
        </p:nvSpPr>
        <p:spPr>
          <a:xfrm>
            <a:off x="2516371" y="4543991"/>
            <a:ext cx="212400" cy="212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8A21C86-96FF-BB46-94A7-4DADC42CB044}"/>
              </a:ext>
            </a:extLst>
          </p:cNvPr>
          <p:cNvSpPr/>
          <p:nvPr/>
        </p:nvSpPr>
        <p:spPr>
          <a:xfrm>
            <a:off x="2514211" y="5624655"/>
            <a:ext cx="212400" cy="212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1937E2FB-EAFF-4545-94E8-4F0E597B9698}"/>
              </a:ext>
            </a:extLst>
          </p:cNvPr>
          <p:cNvCxnSpPr>
            <a:cxnSpLocks/>
          </p:cNvCxnSpPr>
          <p:nvPr/>
        </p:nvCxnSpPr>
        <p:spPr>
          <a:xfrm>
            <a:off x="2726611" y="4648114"/>
            <a:ext cx="2150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3B7C626E-3847-C04C-AF93-61CAE0D90FF0}"/>
              </a:ext>
            </a:extLst>
          </p:cNvPr>
          <p:cNvCxnSpPr>
            <a:cxnSpLocks/>
          </p:cNvCxnSpPr>
          <p:nvPr/>
        </p:nvCxnSpPr>
        <p:spPr>
          <a:xfrm>
            <a:off x="2726610" y="5729091"/>
            <a:ext cx="2150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E318E31-989D-4C45-AF2B-4DBAEB8CB4EF}"/>
              </a:ext>
            </a:extLst>
          </p:cNvPr>
          <p:cNvSpPr/>
          <p:nvPr/>
        </p:nvSpPr>
        <p:spPr>
          <a:xfrm>
            <a:off x="2953943" y="4502802"/>
            <a:ext cx="637954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31F10A-E1F6-F944-B6DE-463C8AA07497}"/>
              </a:ext>
            </a:extLst>
          </p:cNvPr>
          <p:cNvSpPr/>
          <p:nvPr/>
        </p:nvSpPr>
        <p:spPr>
          <a:xfrm>
            <a:off x="2953943" y="5583779"/>
            <a:ext cx="637954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BB1A29-DEF1-44FF-A1FD-93A50C7AF062}"/>
              </a:ext>
            </a:extLst>
          </p:cNvPr>
          <p:cNvSpPr txBox="1"/>
          <p:nvPr/>
        </p:nvSpPr>
        <p:spPr>
          <a:xfrm>
            <a:off x="5188209" y="6255272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</a:rPr>
              <a:t>[2]</a:t>
            </a:r>
            <a:endParaRPr lang="ko-KR" altLang="en-US" sz="900" dirty="0">
              <a:latin typeface="KoPub돋움체_Pro Medium" panose="00000600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8C1197-60F6-4BD2-A6A3-0264918C3B38}"/>
              </a:ext>
            </a:extLst>
          </p:cNvPr>
          <p:cNvGrpSpPr/>
          <p:nvPr/>
        </p:nvGrpSpPr>
        <p:grpSpPr>
          <a:xfrm>
            <a:off x="0" y="6523218"/>
            <a:ext cx="9099550" cy="341987"/>
            <a:chOff x="0" y="6485236"/>
            <a:chExt cx="9099550" cy="3419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ADB60B-208F-42C7-9E02-78AFEA24C4FB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Z. Wang, A. C.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</a:rPr>
                <a:t>Bovik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, H. R. Sheikh, and E. P.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</a:rPr>
                <a:t>Simoncelli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. Image quality assessment: From error visibility to structural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</a:rPr>
                <a:t>smilarity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</a:rPr>
                <a:t>. TIP, 13(4):600–612, 2004.</a:t>
              </a:r>
              <a:r>
                <a:rPr lang="en" altLang="ko-Kore-KR" sz="700" dirty="0">
                  <a:latin typeface="KoPub돋움체_Pro Medium" panose="00000600000000000000" pitchFamily="50" charset="-127"/>
                </a:rPr>
                <a:t>. </a:t>
              </a:r>
              <a:r>
                <a:rPr lang="en-US" altLang="ko-KR" sz="700" dirty="0">
                  <a:latin typeface="KoPub돋움체_Pro Medium" panose="00000600000000000000" pitchFamily="50" charset="-127"/>
                </a:rPr>
                <a:t>.</a:t>
              </a:r>
              <a:endParaRPr lang="ko-KR" altLang="en-US" sz="700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08C49C-7C03-4952-9857-59D0107172BD}"/>
                </a:ext>
              </a:extLst>
            </p:cNvPr>
            <p:cNvSpPr txBox="1"/>
            <p:nvPr/>
          </p:nvSpPr>
          <p:spPr>
            <a:xfrm>
              <a:off x="0" y="6485236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</a:rPr>
                <a:t>[2]</a:t>
              </a:r>
              <a:endParaRPr lang="ko-KR" altLang="en-US" sz="900" dirty="0">
                <a:latin typeface="KoPub돋움체_Pro Medium" panose="00000600000000000000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541D0E5-2096-402A-8D32-C52411F5D095}"/>
              </a:ext>
            </a:extLst>
          </p:cNvPr>
          <p:cNvCxnSpPr>
            <a:cxnSpLocks/>
          </p:cNvCxnSpPr>
          <p:nvPr/>
        </p:nvCxnSpPr>
        <p:spPr>
          <a:xfrm>
            <a:off x="2624371" y="4210489"/>
            <a:ext cx="15132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9F775CD-F3AD-412C-8DC1-799DD8567DA0}"/>
              </a:ext>
            </a:extLst>
          </p:cNvPr>
          <p:cNvCxnSpPr/>
          <p:nvPr/>
        </p:nvCxnSpPr>
        <p:spPr>
          <a:xfrm>
            <a:off x="4137660" y="4210489"/>
            <a:ext cx="320040" cy="5459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5BB3093-9ACC-4962-8FB5-9A774EEBFA71}"/>
              </a:ext>
            </a:extLst>
          </p:cNvPr>
          <p:cNvCxnSpPr>
            <a:cxnSpLocks/>
          </p:cNvCxnSpPr>
          <p:nvPr/>
        </p:nvCxnSpPr>
        <p:spPr>
          <a:xfrm>
            <a:off x="2622463" y="5296042"/>
            <a:ext cx="15132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51FE645-01CA-4437-BE01-7AC6D4314CF2}"/>
              </a:ext>
            </a:extLst>
          </p:cNvPr>
          <p:cNvCxnSpPr/>
          <p:nvPr/>
        </p:nvCxnSpPr>
        <p:spPr>
          <a:xfrm>
            <a:off x="4137660" y="4643110"/>
            <a:ext cx="320040" cy="5459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FA0633-63D0-42F3-B9AC-11FD994D9B98}"/>
              </a:ext>
            </a:extLst>
          </p:cNvPr>
          <p:cNvCxnSpPr>
            <a:cxnSpLocks/>
          </p:cNvCxnSpPr>
          <p:nvPr/>
        </p:nvCxnSpPr>
        <p:spPr>
          <a:xfrm flipV="1">
            <a:off x="4137660" y="4756392"/>
            <a:ext cx="312420" cy="5252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7628BCB-7F8F-4C80-B994-3B49BA1E782F}"/>
              </a:ext>
            </a:extLst>
          </p:cNvPr>
          <p:cNvCxnSpPr>
            <a:cxnSpLocks/>
          </p:cNvCxnSpPr>
          <p:nvPr/>
        </p:nvCxnSpPr>
        <p:spPr>
          <a:xfrm flipV="1">
            <a:off x="4145280" y="5185542"/>
            <a:ext cx="312420" cy="5252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50FEBD0-9F82-4684-92A1-DAA90DCE71A5}"/>
              </a:ext>
            </a:extLst>
          </p:cNvPr>
          <p:cNvCxnSpPr>
            <a:cxnSpLocks/>
          </p:cNvCxnSpPr>
          <p:nvPr/>
        </p:nvCxnSpPr>
        <p:spPr>
          <a:xfrm>
            <a:off x="3591897" y="4641026"/>
            <a:ext cx="5457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5A7F4F4-877C-47C5-8046-B897C0624EFE}"/>
              </a:ext>
            </a:extLst>
          </p:cNvPr>
          <p:cNvCxnSpPr>
            <a:cxnSpLocks/>
          </p:cNvCxnSpPr>
          <p:nvPr/>
        </p:nvCxnSpPr>
        <p:spPr>
          <a:xfrm>
            <a:off x="3589989" y="5721385"/>
            <a:ext cx="5457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0359E69-E264-4F2B-82EE-74D9FC2A1081}"/>
              </a:ext>
            </a:extLst>
          </p:cNvPr>
          <p:cNvSpPr/>
          <p:nvPr/>
        </p:nvSpPr>
        <p:spPr>
          <a:xfrm>
            <a:off x="4469119" y="4610994"/>
            <a:ext cx="637954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A339B4-C291-46CD-9CB0-E156C4DED286}"/>
              </a:ext>
            </a:extLst>
          </p:cNvPr>
          <p:cNvSpPr/>
          <p:nvPr/>
        </p:nvSpPr>
        <p:spPr>
          <a:xfrm>
            <a:off x="4469119" y="5038645"/>
            <a:ext cx="637954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44" name="꺾인 연결선[E] 18">
            <a:extLst>
              <a:ext uri="{FF2B5EF4-FFF2-40B4-BE49-F238E27FC236}">
                <a16:creationId xmlns:a16="http://schemas.microsoft.com/office/drawing/2014/main" id="{ED3B5C74-D945-46EC-B1D1-FF4ACEA5A809}"/>
              </a:ext>
            </a:extLst>
          </p:cNvPr>
          <p:cNvCxnSpPr>
            <a:cxnSpLocks/>
          </p:cNvCxnSpPr>
          <p:nvPr/>
        </p:nvCxnSpPr>
        <p:spPr>
          <a:xfrm>
            <a:off x="2834141" y="4672971"/>
            <a:ext cx="772633" cy="410400"/>
          </a:xfrm>
          <a:prstGeom prst="bentConnector3">
            <a:avLst>
              <a:gd name="adj1" fmla="val 137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18">
            <a:extLst>
              <a:ext uri="{FF2B5EF4-FFF2-40B4-BE49-F238E27FC236}">
                <a16:creationId xmlns:a16="http://schemas.microsoft.com/office/drawing/2014/main" id="{811E9626-F1B0-42E4-917F-2F126FDF14D9}"/>
              </a:ext>
            </a:extLst>
          </p:cNvPr>
          <p:cNvCxnSpPr>
            <a:cxnSpLocks/>
          </p:cNvCxnSpPr>
          <p:nvPr/>
        </p:nvCxnSpPr>
        <p:spPr>
          <a:xfrm>
            <a:off x="2819264" y="5738991"/>
            <a:ext cx="772633" cy="410400"/>
          </a:xfrm>
          <a:prstGeom prst="bentConnector3">
            <a:avLst>
              <a:gd name="adj1" fmla="val 137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B749B7A-B8F3-43EE-810C-47C6DF1DB6E7}"/>
              </a:ext>
            </a:extLst>
          </p:cNvPr>
          <p:cNvCxnSpPr>
            <a:cxnSpLocks/>
          </p:cNvCxnSpPr>
          <p:nvPr/>
        </p:nvCxnSpPr>
        <p:spPr>
          <a:xfrm flipH="1">
            <a:off x="3701396" y="4641026"/>
            <a:ext cx="2007" cy="338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8DAF814-7942-4692-A104-49970D6BB156}"/>
              </a:ext>
            </a:extLst>
          </p:cNvPr>
          <p:cNvCxnSpPr>
            <a:cxnSpLocks/>
          </p:cNvCxnSpPr>
          <p:nvPr/>
        </p:nvCxnSpPr>
        <p:spPr>
          <a:xfrm flipH="1">
            <a:off x="3701396" y="5719105"/>
            <a:ext cx="2007" cy="338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02E18EA-30EB-433B-90F4-A0B88A73C308}"/>
              </a:ext>
            </a:extLst>
          </p:cNvPr>
          <p:cNvCxnSpPr/>
          <p:nvPr/>
        </p:nvCxnSpPr>
        <p:spPr>
          <a:xfrm>
            <a:off x="4137660" y="5077132"/>
            <a:ext cx="320040" cy="5459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A471844-F00C-456F-B0F5-1F1C1422648F}"/>
              </a:ext>
            </a:extLst>
          </p:cNvPr>
          <p:cNvCxnSpPr>
            <a:cxnSpLocks/>
          </p:cNvCxnSpPr>
          <p:nvPr/>
        </p:nvCxnSpPr>
        <p:spPr>
          <a:xfrm flipV="1">
            <a:off x="4137660" y="5636307"/>
            <a:ext cx="312420" cy="5252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129881F-8501-4358-8F43-B17C5EE7BAFB}"/>
              </a:ext>
            </a:extLst>
          </p:cNvPr>
          <p:cNvCxnSpPr>
            <a:cxnSpLocks/>
          </p:cNvCxnSpPr>
          <p:nvPr/>
        </p:nvCxnSpPr>
        <p:spPr>
          <a:xfrm>
            <a:off x="3818589" y="6148156"/>
            <a:ext cx="3171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593FCE1-7E4C-4B3D-B510-0565D141D0F1}"/>
              </a:ext>
            </a:extLst>
          </p:cNvPr>
          <p:cNvCxnSpPr>
            <a:cxnSpLocks/>
          </p:cNvCxnSpPr>
          <p:nvPr/>
        </p:nvCxnSpPr>
        <p:spPr>
          <a:xfrm>
            <a:off x="3818589" y="5077132"/>
            <a:ext cx="3171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EA7F2D7B-79C4-4A03-B310-C90ECE7E74E1}"/>
              </a:ext>
            </a:extLst>
          </p:cNvPr>
          <p:cNvSpPr/>
          <p:nvPr/>
        </p:nvSpPr>
        <p:spPr>
          <a:xfrm>
            <a:off x="3598569" y="4970932"/>
            <a:ext cx="212400" cy="212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995F513-CE19-44AB-8A6B-1722C47F296B}"/>
              </a:ext>
            </a:extLst>
          </p:cNvPr>
          <p:cNvSpPr/>
          <p:nvPr/>
        </p:nvSpPr>
        <p:spPr>
          <a:xfrm>
            <a:off x="3590949" y="6047715"/>
            <a:ext cx="212400" cy="212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0F9DF4B-7290-4C1E-B130-CA8B0CAD1F13}"/>
              </a:ext>
            </a:extLst>
          </p:cNvPr>
          <p:cNvSpPr/>
          <p:nvPr/>
        </p:nvSpPr>
        <p:spPr>
          <a:xfrm>
            <a:off x="4473936" y="5470634"/>
            <a:ext cx="637954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59" name="꺾인 연결선[E] 19">
            <a:extLst>
              <a:ext uri="{FF2B5EF4-FFF2-40B4-BE49-F238E27FC236}">
                <a16:creationId xmlns:a16="http://schemas.microsoft.com/office/drawing/2014/main" id="{B02AEC16-2A70-437A-A4D0-E0973E977530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107073" y="4763394"/>
            <a:ext cx="490039" cy="260260"/>
          </a:xfrm>
          <a:prstGeom prst="bentConnector3">
            <a:avLst>
              <a:gd name="adj1" fmla="val 9975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19">
            <a:extLst>
              <a:ext uri="{FF2B5EF4-FFF2-40B4-BE49-F238E27FC236}">
                <a16:creationId xmlns:a16="http://schemas.microsoft.com/office/drawing/2014/main" id="{B01EB204-2FCB-4A35-8FFC-C8BB4CC87641}"/>
              </a:ext>
            </a:extLst>
          </p:cNvPr>
          <p:cNvCxnSpPr>
            <a:cxnSpLocks/>
          </p:cNvCxnSpPr>
          <p:nvPr/>
        </p:nvCxnSpPr>
        <p:spPr>
          <a:xfrm flipV="1">
            <a:off x="5105186" y="5343445"/>
            <a:ext cx="506649" cy="277329"/>
          </a:xfrm>
          <a:prstGeom prst="bentConnector3">
            <a:avLst>
              <a:gd name="adj1" fmla="val 9963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F4E6BA0-9494-4BD0-926F-B2CD7A2508EC}"/>
              </a:ext>
            </a:extLst>
          </p:cNvPr>
          <p:cNvCxnSpPr>
            <a:cxnSpLocks/>
          </p:cNvCxnSpPr>
          <p:nvPr/>
        </p:nvCxnSpPr>
        <p:spPr>
          <a:xfrm>
            <a:off x="5096911" y="5191045"/>
            <a:ext cx="2373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026301A-C91D-4F72-AE14-307850254500}"/>
              </a:ext>
            </a:extLst>
          </p:cNvPr>
          <p:cNvSpPr/>
          <p:nvPr/>
        </p:nvSpPr>
        <p:spPr>
          <a:xfrm>
            <a:off x="5334259" y="5036612"/>
            <a:ext cx="5760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37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21" grpId="0" animBg="1"/>
      <p:bldP spid="25" grpId="0" animBg="1"/>
      <p:bldP spid="30" grpId="0" animBg="1"/>
      <p:bldP spid="32" grpId="0" animBg="1"/>
      <p:bldP spid="42" grpId="0" animBg="1"/>
      <p:bldP spid="43" grpId="0" animBg="1"/>
      <p:bldP spid="55" grpId="0" animBg="1"/>
      <p:bldP spid="56" grpId="0" animBg="1"/>
      <p:bldP spid="57" grpId="0" animBg="1"/>
      <p:bldP spid="6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07EFED-8C11-4EC9-BB7A-F0D6136EE492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40721</TotalTime>
  <Words>6493</Words>
  <Application>Microsoft Office PowerPoint</Application>
  <PresentationFormat>와이드스크린</PresentationFormat>
  <Paragraphs>892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KoPub돋움체_Pro Medium</vt:lpstr>
      <vt:lpstr>Courier New</vt:lpstr>
      <vt:lpstr>Wingdings</vt:lpstr>
      <vt:lpstr>Cambria Math</vt:lpstr>
      <vt:lpstr>Arial</vt:lpstr>
      <vt:lpstr>Noto Sans</vt:lpstr>
      <vt:lpstr>Office 테마</vt:lpstr>
      <vt:lpstr>A New Image Quality Metric for Image Auto-Denoising</vt:lpstr>
      <vt:lpstr>Contents</vt:lpstr>
      <vt:lpstr>Introduction</vt:lpstr>
      <vt:lpstr>Introduction</vt:lpstr>
      <vt:lpstr>Introduction</vt:lpstr>
      <vt:lpstr>Introduction</vt:lpstr>
      <vt:lpstr>Related Works</vt:lpstr>
      <vt:lpstr>Related Works</vt:lpstr>
      <vt:lpstr>Related Works</vt:lpstr>
      <vt:lpstr>Related Works</vt:lpstr>
      <vt:lpstr>Related Works</vt:lpstr>
      <vt:lpstr>Related Works</vt:lpstr>
      <vt:lpstr>Proposed Metric</vt:lpstr>
      <vt:lpstr>Proposed Metric</vt:lpstr>
      <vt:lpstr>Proposed Metric</vt:lpstr>
      <vt:lpstr>Proposed Metric</vt:lpstr>
      <vt:lpstr>Proposed Metric</vt:lpstr>
      <vt:lpstr>Proposed Metric</vt:lpstr>
      <vt:lpstr>Proposed Metric</vt:lpstr>
      <vt:lpstr>Proposed Metric</vt:lpstr>
      <vt:lpstr>Proposed Metric</vt:lpstr>
      <vt:lpstr>Proposed Metric</vt:lpstr>
      <vt:lpstr>Proposed Metric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Conclusions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동연</cp:lastModifiedBy>
  <cp:revision>1798</cp:revision>
  <cp:lastPrinted>2021-05-14T05:14:04Z</cp:lastPrinted>
  <dcterms:created xsi:type="dcterms:W3CDTF">2020-09-17T05:44:36Z</dcterms:created>
  <dcterms:modified xsi:type="dcterms:W3CDTF">2021-10-06T22:20:24Z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